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89" r:id="rId4"/>
    <p:sldId id="300" r:id="rId5"/>
    <p:sldId id="306" r:id="rId6"/>
    <p:sldId id="301" r:id="rId7"/>
    <p:sldId id="290" r:id="rId8"/>
    <p:sldId id="302" r:id="rId9"/>
    <p:sldId id="295" r:id="rId10"/>
    <p:sldId id="296" r:id="rId11"/>
    <p:sldId id="297" r:id="rId12"/>
    <p:sldId id="303" r:id="rId13"/>
    <p:sldId id="304" r:id="rId14"/>
    <p:sldId id="305" r:id="rId15"/>
    <p:sldId id="307" r:id="rId16"/>
    <p:sldId id="308" r:id="rId17"/>
    <p:sldId id="309" r:id="rId18"/>
    <p:sldId id="276" r:id="rId19"/>
    <p:sldId id="277" r:id="rId20"/>
  </p:sldIdLst>
  <p:sldSz cx="9144000" cy="6858000" type="screen4x3"/>
  <p:notesSz cx="6735763" cy="9866313"/>
  <p:photoAlbum layout="1pic" frame="frameStyle7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680" autoAdjust="0"/>
    <p:restoredTop sz="94660"/>
  </p:normalViewPr>
  <p:slideViewPr>
    <p:cSldViewPr>
      <p:cViewPr>
        <p:scale>
          <a:sx n="89" d="100"/>
          <a:sy n="89" d="100"/>
        </p:scale>
        <p:origin x="-1114" y="3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2DEC49-4D6D-4575-A599-36E17F5F080A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9CC02-BE7A-4A58-9F17-A47ADB582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50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076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73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342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736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842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404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17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46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307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760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A8FE8-5D72-4594-9143-0172C6D0EB07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57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057" y="0"/>
            <a:ext cx="9252520" cy="70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403648" y="764704"/>
            <a:ext cx="7105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Архивный отдел администрации муниципального образования Щербиновский район 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2150843"/>
            <a:ext cx="7105484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Электронная фотодокументальная выставка</a:t>
            </a:r>
          </a:p>
          <a:p>
            <a:pPr algn="ctr"/>
            <a:endParaRPr lang="ru-RU" sz="1100" b="1" dirty="0" smtClean="0"/>
          </a:p>
          <a:p>
            <a:pPr algn="ctr"/>
            <a:r>
              <a:rPr lang="ru-RU" sz="4000" b="1" i="1" dirty="0" smtClean="0"/>
              <a:t>«История </a:t>
            </a:r>
            <a:r>
              <a:rPr lang="ru-RU" sz="4000" b="1" i="1" smtClean="0"/>
              <a:t>казачьей славы»</a:t>
            </a:r>
            <a:endParaRPr lang="ru-RU" sz="4000" b="1" i="1" dirty="0" smtClean="0"/>
          </a:p>
          <a:p>
            <a:pPr algn="ctr"/>
            <a:r>
              <a:rPr lang="ru-RU" sz="1600" b="1" dirty="0" smtClean="0"/>
              <a:t>к Дню реабилитации Кубанского казачества </a:t>
            </a:r>
            <a:endParaRPr lang="ru-RU" sz="9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627784" y="5877270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</a:t>
            </a:r>
            <a:r>
              <a:rPr lang="ru-RU" b="1" dirty="0" smtClean="0"/>
              <a:t>т. Старощербиновская</a:t>
            </a:r>
          </a:p>
          <a:p>
            <a:pPr algn="ctr"/>
            <a:r>
              <a:rPr lang="ru-RU" b="1" dirty="0" smtClean="0"/>
              <a:t>2025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0934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3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998582" y="403467"/>
            <a:ext cx="502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«История казачьей славы» </a:t>
            </a: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624660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10</a:t>
            </a:r>
            <a:endParaRPr lang="ru-RU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600296"/>
            <a:ext cx="720080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/>
              <a:t>	 </a:t>
            </a:r>
          </a:p>
          <a:p>
            <a:pPr algn="just"/>
            <a:r>
              <a:rPr lang="ru-RU" sz="1600" b="1" dirty="0">
                <a:solidFill>
                  <a:srgbClr val="FF0000"/>
                </a:solidFill>
              </a:rPr>
              <a:t>	</a:t>
            </a:r>
            <a:r>
              <a:rPr lang="ru-RU" sz="1600" b="1" dirty="0" smtClean="0">
                <a:solidFill>
                  <a:srgbClr val="FF0000"/>
                </a:solidFill>
              </a:rPr>
              <a:t>Рассказал </a:t>
            </a:r>
            <a:r>
              <a:rPr lang="ru-RU" sz="1600" b="1" dirty="0">
                <a:solidFill>
                  <a:srgbClr val="FF0000"/>
                </a:solidFill>
              </a:rPr>
              <a:t>Малышевский </a:t>
            </a:r>
            <a:r>
              <a:rPr lang="ru-RU" sz="1600" b="1" dirty="0" smtClean="0">
                <a:solidFill>
                  <a:srgbClr val="FF0000"/>
                </a:solidFill>
              </a:rPr>
              <a:t>Г.М. ,1949 </a:t>
            </a:r>
            <a:r>
              <a:rPr lang="ru-RU" sz="1600" b="1" dirty="0">
                <a:solidFill>
                  <a:srgbClr val="FF0000"/>
                </a:solidFill>
              </a:rPr>
              <a:t>года рождения, </a:t>
            </a:r>
            <a:r>
              <a:rPr lang="ru-RU" sz="1600" b="1" dirty="0" smtClean="0">
                <a:solidFill>
                  <a:srgbClr val="FF0000"/>
                </a:solidFill>
              </a:rPr>
              <a:t>житель </a:t>
            </a:r>
            <a:r>
              <a:rPr lang="ru-RU" sz="1600" b="1" dirty="0">
                <a:solidFill>
                  <a:srgbClr val="FF0000"/>
                </a:solidFill>
              </a:rPr>
              <a:t>станицы </a:t>
            </a:r>
            <a:r>
              <a:rPr lang="ru-RU" sz="1600" b="1" dirty="0" smtClean="0">
                <a:solidFill>
                  <a:srgbClr val="FF0000"/>
                </a:solidFill>
              </a:rPr>
              <a:t>Старощербиновской, член </a:t>
            </a:r>
            <a:r>
              <a:rPr lang="ru-RU" sz="1600" b="1" dirty="0">
                <a:solidFill>
                  <a:srgbClr val="FF0000"/>
                </a:solidFill>
              </a:rPr>
              <a:t>Щербиновского районного отделения </a:t>
            </a:r>
            <a:r>
              <a:rPr lang="ru-RU" sz="1600" b="1" dirty="0" smtClean="0">
                <a:solidFill>
                  <a:srgbClr val="FF0000"/>
                </a:solidFill>
              </a:rPr>
              <a:t>РОИА: </a:t>
            </a:r>
            <a:endParaRPr lang="ru-RU" sz="1600" b="1" dirty="0">
              <a:solidFill>
                <a:srgbClr val="FF0000"/>
              </a:solidFill>
            </a:endParaRPr>
          </a:p>
          <a:p>
            <a:pPr algn="just"/>
            <a:r>
              <a:rPr lang="ru-RU" sz="1600" b="1" dirty="0">
                <a:solidFill>
                  <a:srgbClr val="FF0000"/>
                </a:solidFill>
              </a:rPr>
              <a:t>	</a:t>
            </a:r>
            <a:r>
              <a:rPr lang="ru-RU" sz="1400" b="1" dirty="0" smtClean="0"/>
              <a:t>Мой </a:t>
            </a:r>
            <a:r>
              <a:rPr lang="ru-RU" sz="1400" b="1" dirty="0"/>
              <a:t>дед </a:t>
            </a:r>
            <a:r>
              <a:rPr lang="ru-RU" sz="1400" b="1" dirty="0" smtClean="0"/>
              <a:t>, </a:t>
            </a:r>
            <a:r>
              <a:rPr lang="ru-RU" sz="1400" b="1" dirty="0"/>
              <a:t>Малышевский Михаил </a:t>
            </a:r>
            <a:r>
              <a:rPr lang="ru-RU" sz="1400" b="1" dirty="0" smtClean="0"/>
              <a:t>Захарович, </a:t>
            </a:r>
            <a:r>
              <a:rPr lang="ru-RU" sz="1400" b="1" dirty="0"/>
              <a:t>в 1930-е годы работал завхозом в колхозе им</a:t>
            </a:r>
            <a:r>
              <a:rPr lang="ru-RU" sz="1400" b="1" dirty="0" smtClean="0"/>
              <a:t>. Ворошилова </a:t>
            </a:r>
            <a:r>
              <a:rPr lang="ru-RU" sz="1400" b="1" dirty="0"/>
              <a:t>(сейчас «Знамя Ленина»). </a:t>
            </a:r>
            <a:endParaRPr lang="ru-RU" sz="1400" b="1" dirty="0" smtClean="0"/>
          </a:p>
          <a:p>
            <a:pPr algn="just"/>
            <a:r>
              <a:rPr lang="ru-RU" sz="1400" b="1" dirty="0" smtClean="0"/>
              <a:t>	В </a:t>
            </a:r>
            <a:r>
              <a:rPr lang="ru-RU" sz="1400" b="1" dirty="0"/>
              <a:t>1932 году был неплохой урожай, хлебопоставки колхозом выполнены и дед с </a:t>
            </a:r>
            <a:r>
              <a:rPr lang="ru-RU" sz="1400" b="1" dirty="0" smtClean="0"/>
              <a:t>колхозным </a:t>
            </a:r>
            <a:r>
              <a:rPr lang="ru-RU" sz="1400" b="1" dirty="0"/>
              <a:t>бухгалтером излишки зерна раздали колхозникам. Уполномоченные из Ейска приехали за этим зерном, а оно уже роздано. Председателя колхоза, бухгалтера (Иващенко) и деда Михаила арестовали. Председателя и бухгалтера расстреляли, деда осудили сроком на 25 лет. Срок наказания отбывал в лагерях, сначала в Сибири, затем на Сахалине. </a:t>
            </a:r>
          </a:p>
          <a:p>
            <a:pPr algn="just"/>
            <a:r>
              <a:rPr lang="ru-RU" sz="1400" b="1" dirty="0" smtClean="0"/>
              <a:t>	</a:t>
            </a:r>
            <a:r>
              <a:rPr lang="ru-RU" sz="1400" b="1" dirty="0"/>
              <a:t> </a:t>
            </a:r>
            <a:r>
              <a:rPr lang="ru-RU" sz="1400" b="1" dirty="0" smtClean="0"/>
              <a:t>У </a:t>
            </a:r>
            <a:r>
              <a:rPr lang="ru-RU" sz="1400" b="1" dirty="0"/>
              <a:t>деда Михаила и  его жены Пелагеи Тимофеевны (моей бабушки) всего было восемь </a:t>
            </a:r>
            <a:r>
              <a:rPr lang="ru-RU" sz="1400" b="1" dirty="0" smtClean="0"/>
              <a:t>детей…</a:t>
            </a:r>
            <a:endParaRPr lang="ru-RU" sz="1400" b="1" dirty="0"/>
          </a:p>
          <a:p>
            <a:pPr algn="just"/>
            <a:r>
              <a:rPr lang="ru-RU" sz="1400" b="1" dirty="0" smtClean="0"/>
              <a:t>…- </a:t>
            </a:r>
            <a:r>
              <a:rPr lang="ru-RU" sz="1400" b="1" dirty="0"/>
              <a:t>Григорий (самый старший), вернулся с гражданской войны с орденом Красного Знамени, раненый, прожил немного - умер от ран  до 1933 года;</a:t>
            </a:r>
          </a:p>
          <a:p>
            <a:pPr algn="just"/>
            <a:r>
              <a:rPr lang="ru-RU" sz="1400" b="1" dirty="0"/>
              <a:t>- Иван, во время гражданской войны воевал в отряде </a:t>
            </a:r>
            <a:r>
              <a:rPr lang="ru-RU" sz="1400" b="1" dirty="0" err="1"/>
              <a:t>Сидельника</a:t>
            </a:r>
            <a:r>
              <a:rPr lang="ru-RU" sz="1400" b="1" dirty="0"/>
              <a:t>, один из всех выжил, бежал на Украину;   </a:t>
            </a:r>
          </a:p>
          <a:p>
            <a:pPr algn="just"/>
            <a:r>
              <a:rPr lang="ru-RU" sz="1400" b="1" dirty="0"/>
              <a:t>- Сына (имя не знаю), в 1933 году смогли отправить в бригаду, которая располагалась на территории  нынешнего поселка Щербиновского, поэтому выжил;</a:t>
            </a:r>
          </a:p>
          <a:p>
            <a:pPr algn="just"/>
            <a:r>
              <a:rPr lang="ru-RU" sz="1400" b="1" dirty="0"/>
              <a:t>- Сын Михаил, 1918 года рождения (мой отец) выжил;</a:t>
            </a:r>
          </a:p>
          <a:p>
            <a:pPr algn="just"/>
            <a:r>
              <a:rPr lang="ru-RU" sz="1400" b="1" dirty="0"/>
              <a:t>- Дочь Евдокия, 1920 года рождения, выжила.</a:t>
            </a:r>
          </a:p>
          <a:p>
            <a:r>
              <a:rPr lang="ru-RU" sz="1400" b="1" dirty="0"/>
              <a:t>- Было еще трое детей. Из них один сын умер от голода в 1933 году.  Двоих других сыновей в 1933 году бабушка со своей сестрой с трудом пробравшись (проползли) через </a:t>
            </a:r>
            <a:r>
              <a:rPr lang="ru-RU" sz="1400" b="1" dirty="0" err="1"/>
              <a:t>заградотряд</a:t>
            </a:r>
            <a:r>
              <a:rPr lang="ru-RU" sz="1400" b="1" dirty="0"/>
              <a:t> китайцев  в поселок Рядовой, отправили на поезде. Они надеялись, что дали детям шанс выжить</a:t>
            </a:r>
            <a:r>
              <a:rPr lang="ru-RU" sz="1400" b="1" dirty="0" smtClean="0"/>
              <a:t>, что </a:t>
            </a:r>
            <a:r>
              <a:rPr lang="ru-RU" sz="1400" b="1" dirty="0"/>
              <a:t>их как беспризорных определят в приют. Дальнейшая судьба этих детей </a:t>
            </a:r>
            <a:r>
              <a:rPr lang="ru-RU" sz="1400" b="1" dirty="0" smtClean="0"/>
              <a:t>неизвестна…</a:t>
            </a:r>
            <a:endParaRPr lang="ru-RU" sz="1400" b="1" dirty="0"/>
          </a:p>
          <a:p>
            <a:r>
              <a:rPr lang="ru-RU" sz="1600" dirty="0"/>
              <a:t> </a:t>
            </a:r>
            <a:r>
              <a:rPr lang="ru-RU" sz="1600" dirty="0" smtClean="0"/>
              <a:t>                                                                                                                 </a:t>
            </a:r>
            <a:r>
              <a:rPr lang="ru-RU" sz="1400" b="1" dirty="0" smtClean="0">
                <a:solidFill>
                  <a:srgbClr val="0070C0"/>
                </a:solidFill>
              </a:rPr>
              <a:t>(продолжение далее)</a:t>
            </a:r>
            <a:endParaRPr lang="ru-RU" sz="1400" b="1" dirty="0">
              <a:solidFill>
                <a:srgbClr val="0070C0"/>
              </a:solidFill>
            </a:endParaRPr>
          </a:p>
          <a:p>
            <a:r>
              <a:rPr lang="ru-RU" sz="1600" dirty="0"/>
              <a:t> </a:t>
            </a:r>
          </a:p>
          <a:p>
            <a:pPr algn="just"/>
            <a:endParaRPr lang="ru-RU" sz="1600" b="1" i="1" dirty="0" smtClean="0">
              <a:solidFill>
                <a:srgbClr val="0070C0"/>
              </a:solidFill>
            </a:endParaRPr>
          </a:p>
          <a:p>
            <a:pPr algn="just"/>
            <a:r>
              <a:rPr lang="ru-RU" sz="1600" i="1" dirty="0" smtClean="0">
                <a:solidFill>
                  <a:srgbClr val="0070C0"/>
                </a:solidFill>
              </a:rPr>
              <a:t>(продолжение далее)</a:t>
            </a:r>
            <a:endParaRPr lang="ru-RU" sz="16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01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3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475656" y="476673"/>
            <a:ext cx="7344816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«История казачьей славы»</a:t>
            </a:r>
          </a:p>
          <a:p>
            <a:r>
              <a:rPr lang="ru-RU" sz="1400" b="1" dirty="0" smtClean="0"/>
              <a:t>	</a:t>
            </a:r>
            <a:endParaRPr lang="ru-RU" sz="1400" b="1" dirty="0"/>
          </a:p>
          <a:p>
            <a:r>
              <a:rPr lang="ru-RU" sz="1400" b="1" dirty="0" smtClean="0">
                <a:solidFill>
                  <a:srgbClr val="FF0000"/>
                </a:solidFill>
              </a:rPr>
              <a:t>                              Член Щербиновского районного отделения РОИА </a:t>
            </a:r>
          </a:p>
          <a:p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                            Малышевский </a:t>
            </a:r>
            <a:r>
              <a:rPr lang="ru-RU" sz="1400" b="1" dirty="0">
                <a:solidFill>
                  <a:srgbClr val="FF0000"/>
                </a:solidFill>
              </a:rPr>
              <a:t>Георгий Михайлович</a:t>
            </a:r>
            <a:endParaRPr lang="ru-RU" sz="1400" b="1" dirty="0" smtClean="0"/>
          </a:p>
          <a:p>
            <a:r>
              <a:rPr lang="ru-RU" sz="1400" b="1" dirty="0" smtClean="0"/>
              <a:t>                                                                                                                                          </a:t>
            </a:r>
            <a:r>
              <a:rPr lang="ru-RU" sz="1400" b="1" i="1" dirty="0" smtClean="0">
                <a:solidFill>
                  <a:srgbClr val="0070C0"/>
                </a:solidFill>
              </a:rPr>
              <a:t>продолжение</a:t>
            </a:r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dirty="0" smtClean="0"/>
          </a:p>
          <a:p>
            <a:r>
              <a:rPr lang="ru-RU" sz="1400" b="1" dirty="0"/>
              <a:t> </a:t>
            </a:r>
            <a:r>
              <a:rPr lang="ru-RU" sz="1400" b="1" dirty="0" smtClean="0"/>
              <a:t>                             </a:t>
            </a:r>
          </a:p>
          <a:p>
            <a:r>
              <a:rPr lang="ru-RU" sz="1400" b="1" dirty="0" smtClean="0"/>
              <a:t>		 …По </a:t>
            </a:r>
            <a:r>
              <a:rPr lang="ru-RU" sz="1400" b="1" dirty="0"/>
              <a:t>рассказам отца и бабушки, в 1933 году голод был страшный. </a:t>
            </a:r>
            <a:r>
              <a:rPr lang="ru-RU" sz="1400" b="1" dirty="0" smtClean="0"/>
              <a:t>         </a:t>
            </a:r>
          </a:p>
          <a:p>
            <a:r>
              <a:rPr lang="ru-RU" sz="1400" b="1" dirty="0"/>
              <a:t> </a:t>
            </a:r>
            <a:r>
              <a:rPr lang="ru-RU" sz="1400" b="1" dirty="0" smtClean="0"/>
              <a:t>                              </a:t>
            </a:r>
            <a:r>
              <a:rPr lang="ru-RU" sz="1400" b="1" dirty="0" err="1" smtClean="0"/>
              <a:t>Комсодовцы</a:t>
            </a:r>
            <a:r>
              <a:rPr lang="ru-RU" sz="1400" b="1" dirty="0" smtClean="0"/>
              <a:t> </a:t>
            </a:r>
            <a:r>
              <a:rPr lang="ru-RU" sz="1400" b="1" dirty="0"/>
              <a:t>обыскивая дома и дворы, отбирали все продукты. При </a:t>
            </a:r>
            <a:r>
              <a:rPr lang="ru-RU" sz="1400" b="1" dirty="0" smtClean="0"/>
              <a:t>                   </a:t>
            </a:r>
          </a:p>
          <a:p>
            <a:r>
              <a:rPr lang="ru-RU" sz="1400" b="1" dirty="0"/>
              <a:t> </a:t>
            </a:r>
            <a:r>
              <a:rPr lang="ru-RU" sz="1400" b="1" dirty="0" smtClean="0"/>
              <a:t>                              обысках также </a:t>
            </a:r>
            <a:r>
              <a:rPr lang="ru-RU" sz="1400" b="1" dirty="0"/>
              <a:t>изымались рыболовные сети и нити для их плетения, чтобы </a:t>
            </a:r>
            <a:r>
              <a:rPr lang="ru-RU" sz="1400" b="1" dirty="0" smtClean="0"/>
              <a:t> </a:t>
            </a:r>
          </a:p>
          <a:p>
            <a:r>
              <a:rPr lang="ru-RU" sz="1400" b="1" dirty="0"/>
              <a:t> </a:t>
            </a:r>
            <a:r>
              <a:rPr lang="ru-RU" sz="1400" b="1" dirty="0" smtClean="0"/>
              <a:t>                              людям нечем </a:t>
            </a:r>
            <a:r>
              <a:rPr lang="ru-RU" sz="1400" b="1" dirty="0"/>
              <a:t>было ловить рыбу. Кушать было совсем нечего. </a:t>
            </a:r>
          </a:p>
          <a:p>
            <a:pPr algn="just"/>
            <a:r>
              <a:rPr lang="ru-RU" sz="1400" b="1" dirty="0" smtClean="0"/>
              <a:t>	Весной </a:t>
            </a:r>
            <a:r>
              <a:rPr lang="ru-RU" sz="1400" b="1" dirty="0"/>
              <a:t>и летом было легче - можно было есть сурепку и другие травы. Мой отец с Дусей ночью ходили на речку и как-то умудрялись ловить рыбу</a:t>
            </a:r>
            <a:r>
              <a:rPr lang="ru-RU" sz="1400" b="1" dirty="0" smtClean="0"/>
              <a:t>. Зимой </a:t>
            </a:r>
            <a:r>
              <a:rPr lang="ru-RU" sz="1400" b="1" dirty="0"/>
              <a:t>ходили на поля - искали мерзлую свеклу. </a:t>
            </a:r>
          </a:p>
          <a:p>
            <a:pPr algn="just"/>
            <a:r>
              <a:rPr lang="ru-RU" sz="1400" b="1" dirty="0" smtClean="0"/>
              <a:t>	 В </a:t>
            </a:r>
            <a:r>
              <a:rPr lang="ru-RU" sz="1400" b="1" dirty="0"/>
              <a:t>1933 году из семьи остались только  четыре человека: бабушка Пелагея, сын в </a:t>
            </a:r>
            <a:r>
              <a:rPr lang="ru-RU" sz="1400" b="1" dirty="0" err="1"/>
              <a:t>пос.Щербиновском</a:t>
            </a:r>
            <a:r>
              <a:rPr lang="ru-RU" sz="1400" b="1" dirty="0"/>
              <a:t>, Михаил и Евдокия.</a:t>
            </a:r>
          </a:p>
          <a:p>
            <a:pPr algn="just"/>
            <a:r>
              <a:rPr lang="ru-RU" sz="1400" b="1" dirty="0"/>
              <a:t> </a:t>
            </a:r>
            <a:r>
              <a:rPr lang="ru-RU" sz="1400" b="1" dirty="0" smtClean="0"/>
              <a:t>	Дед </a:t>
            </a:r>
            <a:r>
              <a:rPr lang="ru-RU" sz="1400" b="1" dirty="0"/>
              <a:t>Михаил вернулся домой в 1955 году. В марте 1957 года умер.</a:t>
            </a:r>
          </a:p>
          <a:p>
            <a:pPr algn="just"/>
            <a:r>
              <a:rPr lang="ru-RU" sz="1400" b="1" dirty="0" smtClean="0"/>
              <a:t>	Хочу </a:t>
            </a:r>
            <a:r>
              <a:rPr lang="ru-RU" sz="1400" b="1" dirty="0"/>
              <a:t>рассказать о старом кладбище, где в общих ямах похоронены жители нашей станицы, умершие от голода в 1933 году. Оно находилось напротив элеватора, сейчас там построены многоэтажные дома. Основные крупные захоронения (рвы) были на месте, где сейчас расположены столовая (перекресток улиц Советов и </a:t>
            </a:r>
            <a:r>
              <a:rPr lang="ru-RU" sz="1400" b="1" dirty="0" err="1"/>
              <a:t>Краснопартизанской</a:t>
            </a:r>
            <a:r>
              <a:rPr lang="ru-RU" sz="1400" b="1" dirty="0"/>
              <a:t>) и «Кровельный центр» (перекресток улиц Ленина и </a:t>
            </a:r>
            <a:r>
              <a:rPr lang="ru-RU" sz="1400" b="1" dirty="0" err="1"/>
              <a:t>Краснопартизанской</a:t>
            </a:r>
            <a:r>
              <a:rPr lang="ru-RU" sz="1400" b="1" dirty="0"/>
              <a:t>). </a:t>
            </a:r>
          </a:p>
          <a:p>
            <a:pPr algn="just"/>
            <a:endParaRPr lang="ru-RU" sz="1400" b="1" i="1" dirty="0"/>
          </a:p>
          <a:p>
            <a:endParaRPr lang="ru-RU" sz="1400" b="1" dirty="0" smtClean="0"/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                                                                                                                                           Ф</a:t>
            </a:r>
            <a:r>
              <a:rPr lang="ru-RU" sz="1400" b="1" i="1" dirty="0">
                <a:solidFill>
                  <a:srgbClr val="0070C0"/>
                </a:solidFill>
              </a:rPr>
              <a:t>. Р-107, оп. </a:t>
            </a:r>
            <a:r>
              <a:rPr lang="ru-RU" sz="1400" b="1" i="1" dirty="0" smtClean="0">
                <a:solidFill>
                  <a:srgbClr val="0070C0"/>
                </a:solidFill>
              </a:rPr>
              <a:t>10, д. 41</a:t>
            </a:r>
            <a:endParaRPr lang="ru-RU" sz="1400" b="1" i="1" dirty="0">
              <a:solidFill>
                <a:srgbClr val="0070C0"/>
              </a:solidFill>
            </a:endParaRPr>
          </a:p>
          <a:p>
            <a:pPr algn="just"/>
            <a:endParaRPr lang="ru-RU" sz="1400" i="1" dirty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algn="ctr"/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7348" y="6229137"/>
            <a:ext cx="6637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11</a:t>
            </a:r>
            <a:endParaRPr lang="ru-RU" sz="14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Picture 2" descr="E:\disk_d\РОИА\Фото членов РОИА\DSCN03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218" y="908720"/>
            <a:ext cx="1039813" cy="199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25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3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403649" y="260648"/>
            <a:ext cx="7272806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«История казачьей славы»</a:t>
            </a:r>
          </a:p>
          <a:p>
            <a:endParaRPr lang="ru-RU" sz="1400" b="1" dirty="0" smtClean="0">
              <a:solidFill>
                <a:srgbClr val="FF0000"/>
              </a:solidFill>
            </a:endParaRPr>
          </a:p>
          <a:p>
            <a:endParaRPr lang="ru-RU" sz="1400" b="1" dirty="0">
              <a:solidFill>
                <a:srgbClr val="FF0000"/>
              </a:solidFill>
            </a:endParaRPr>
          </a:p>
          <a:p>
            <a:r>
              <a:rPr lang="ru-RU" sz="1400" b="1" smtClean="0">
                <a:solidFill>
                  <a:srgbClr val="FF0000"/>
                </a:solidFill>
              </a:rPr>
              <a:t>Воспоминание 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жительницы ст. </a:t>
            </a:r>
            <a:r>
              <a:rPr lang="ru-RU" sz="1400" b="1" dirty="0" err="1" smtClean="0">
                <a:solidFill>
                  <a:srgbClr val="FF0000"/>
                </a:solidFill>
              </a:rPr>
              <a:t>Новощербиновской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1400" b="1" dirty="0" err="1" smtClean="0">
                <a:solidFill>
                  <a:srgbClr val="FF0000"/>
                </a:solidFill>
              </a:rPr>
              <a:t>А.Мусиенко</a:t>
            </a:r>
            <a:r>
              <a:rPr lang="ru-RU" sz="1400" b="1" dirty="0" smtClean="0">
                <a:solidFill>
                  <a:srgbClr val="FF0000"/>
                </a:solidFill>
              </a:rPr>
              <a:t>-Сорокиной, 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опубликовано в районной 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газете «Знамя Ленина» 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9 июня 1991 г.</a:t>
            </a:r>
            <a:endParaRPr lang="ru-RU" sz="1400" b="1" dirty="0">
              <a:solidFill>
                <a:srgbClr val="FF0000"/>
              </a:solidFill>
            </a:endParaRPr>
          </a:p>
          <a:p>
            <a:r>
              <a:rPr lang="ru-RU" sz="1400" dirty="0"/>
              <a:t> </a:t>
            </a:r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pPr algn="just"/>
            <a:r>
              <a:rPr lang="ru-RU" sz="1400" b="1" dirty="0" smtClean="0"/>
              <a:t>	</a:t>
            </a:r>
          </a:p>
          <a:p>
            <a:pPr algn="just"/>
            <a:endParaRPr lang="ru-RU" sz="1400" b="1" dirty="0"/>
          </a:p>
          <a:p>
            <a:pPr algn="just"/>
            <a:r>
              <a:rPr lang="ru-RU" sz="1400" b="1" dirty="0" smtClean="0"/>
              <a:t>	</a:t>
            </a:r>
            <a:endParaRPr lang="ru-RU" sz="16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1600" b="1" i="1" dirty="0">
                <a:solidFill>
                  <a:srgbClr val="0070C0"/>
                </a:solidFill>
              </a:rPr>
              <a:t> </a:t>
            </a:r>
            <a:r>
              <a:rPr lang="ru-RU" sz="1600" b="1" i="1" dirty="0" smtClean="0">
                <a:solidFill>
                  <a:srgbClr val="0070C0"/>
                </a:solidFill>
              </a:rPr>
              <a:t>                                     </a:t>
            </a:r>
          </a:p>
          <a:p>
            <a:pPr algn="ctr"/>
            <a:endParaRPr lang="ru-RU" sz="1600" b="1" i="1" dirty="0">
              <a:solidFill>
                <a:srgbClr val="0070C0"/>
              </a:solidFill>
            </a:endParaRPr>
          </a:p>
          <a:p>
            <a:pPr algn="ctr"/>
            <a:endParaRPr lang="ru-RU" sz="1600" b="1" i="1" dirty="0" smtClean="0">
              <a:solidFill>
                <a:srgbClr val="0070C0"/>
              </a:solidFill>
            </a:endParaRPr>
          </a:p>
          <a:p>
            <a:pPr algn="ctr"/>
            <a:endParaRPr lang="ru-RU" sz="1600" b="1" i="1" dirty="0">
              <a:solidFill>
                <a:srgbClr val="0070C0"/>
              </a:solidFill>
            </a:endParaRPr>
          </a:p>
          <a:p>
            <a:pPr algn="ctr"/>
            <a:endParaRPr lang="ru-RU" sz="1600" b="1" i="1" dirty="0" smtClean="0">
              <a:solidFill>
                <a:srgbClr val="0070C0"/>
              </a:solidFill>
            </a:endParaRPr>
          </a:p>
          <a:p>
            <a:pPr algn="ctr"/>
            <a:endParaRPr lang="ru-RU" sz="1600" b="1" i="1" dirty="0">
              <a:solidFill>
                <a:srgbClr val="0070C0"/>
              </a:solidFill>
            </a:endParaRPr>
          </a:p>
          <a:p>
            <a:pPr algn="ctr"/>
            <a:endParaRPr lang="ru-RU" sz="1600" b="1" i="1" dirty="0" smtClean="0">
              <a:solidFill>
                <a:srgbClr val="0070C0"/>
              </a:solidFill>
            </a:endParaRPr>
          </a:p>
          <a:p>
            <a:pPr algn="ctr"/>
            <a:endParaRPr lang="ru-RU" sz="1600" b="1" i="1" dirty="0">
              <a:solidFill>
                <a:srgbClr val="0070C0"/>
              </a:solidFill>
            </a:endParaRPr>
          </a:p>
          <a:p>
            <a:pPr algn="ctr"/>
            <a:endParaRPr lang="ru-RU" sz="1600" b="1" i="1" dirty="0" smtClean="0">
              <a:solidFill>
                <a:srgbClr val="0070C0"/>
              </a:solidFill>
            </a:endParaRPr>
          </a:p>
          <a:p>
            <a:pPr algn="ctr"/>
            <a:endParaRPr lang="ru-RU" sz="1600" b="1" i="1" dirty="0">
              <a:solidFill>
                <a:srgbClr val="0070C0"/>
              </a:solidFill>
            </a:endParaRPr>
          </a:p>
          <a:p>
            <a:pPr algn="ctr"/>
            <a:endParaRPr lang="ru-RU" sz="16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1600" b="1" i="1" dirty="0" smtClean="0">
                <a:solidFill>
                  <a:srgbClr val="0070C0"/>
                </a:solidFill>
              </a:rPr>
              <a:t>                                                                               </a:t>
            </a:r>
          </a:p>
          <a:p>
            <a:pPr algn="ctr"/>
            <a:endParaRPr lang="ru-RU" sz="1600" b="1" i="1" dirty="0">
              <a:solidFill>
                <a:srgbClr val="0070C0"/>
              </a:solidFill>
            </a:endParaRPr>
          </a:p>
          <a:p>
            <a:pPr algn="ctr"/>
            <a:endParaRPr lang="ru-RU" sz="16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1600" b="1" i="1" dirty="0">
                <a:solidFill>
                  <a:srgbClr val="0070C0"/>
                </a:solidFill>
              </a:rPr>
              <a:t> </a:t>
            </a:r>
            <a:r>
              <a:rPr lang="ru-RU" sz="1600" b="1" i="1" dirty="0" smtClean="0">
                <a:solidFill>
                  <a:srgbClr val="0070C0"/>
                </a:solidFill>
              </a:rPr>
              <a:t>                          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7348" y="6229137"/>
            <a:ext cx="7207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12</a:t>
            </a:r>
            <a:r>
              <a:rPr lang="ru-RU" sz="1400" b="1" i="1" dirty="0" smtClean="0">
                <a:solidFill>
                  <a:srgbClr val="0070C0"/>
                </a:solidFill>
              </a:rPr>
              <a:t>                                          ф</a:t>
            </a:r>
            <a:r>
              <a:rPr lang="ru-RU" sz="1400" b="1" i="1" dirty="0">
                <a:solidFill>
                  <a:srgbClr val="0070C0"/>
                </a:solidFill>
              </a:rPr>
              <a:t>. Р-102, оп. 1, д. 91</a:t>
            </a:r>
            <a:endParaRPr lang="ru-RU" sz="14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6" name="Picture 2" descr="C:\Users\Larisa\Desktop\ГЕНОЦИД\IMG_44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70565" y="1354650"/>
            <a:ext cx="5521624" cy="408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81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3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619672" y="260649"/>
            <a:ext cx="7199005" cy="8186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 «История казачьей славы»</a:t>
            </a: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pPr algn="just"/>
            <a:r>
              <a:rPr lang="ru-RU" sz="1400" b="1" i="1" dirty="0" smtClean="0"/>
              <a:t>                   </a:t>
            </a:r>
            <a:r>
              <a:rPr lang="ru-RU" sz="1400" b="1" dirty="0" smtClean="0"/>
              <a:t>Точное  число погибших: расстрелянных и замученных голодом, до сих пор назвать никто не может. До голодомора 1932-1933 гг. в станице Старощербиновской проживало    около 22,5 тысячи жителей, после осталось в живых около 2,5 тысяч человек. За минусом тех, кому все же удалось вырваться за кордоны оцепления, число погибших составляет около 18 тысяч человек.        </a:t>
            </a:r>
            <a:r>
              <a:rPr lang="ru-RU" sz="1400" b="1" i="1" dirty="0" smtClean="0"/>
              <a:t>                                                           </a:t>
            </a:r>
            <a:endParaRPr lang="ru-RU" sz="1400" b="1" i="1" dirty="0"/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FF0000"/>
              </a:solidFill>
            </a:endParaRPr>
          </a:p>
          <a:p>
            <a:endParaRPr lang="ru-RU" sz="1400" b="1" i="1" dirty="0">
              <a:solidFill>
                <a:srgbClr val="FF0000"/>
              </a:solidFill>
            </a:endParaRPr>
          </a:p>
          <a:p>
            <a:r>
              <a:rPr lang="ru-RU" sz="1400" b="1" i="1" dirty="0" smtClean="0">
                <a:solidFill>
                  <a:srgbClr val="FF0000"/>
                </a:solidFill>
              </a:rPr>
              <a:t>                                                                                        Лозинский Филипп Кириллович с семьей.                            </a:t>
            </a:r>
          </a:p>
          <a:p>
            <a:r>
              <a:rPr lang="ru-RU" sz="1400" b="1" i="1" dirty="0" smtClean="0">
                <a:solidFill>
                  <a:srgbClr val="FF0000"/>
                </a:solidFill>
              </a:rPr>
              <a:t>                                                                                        До </a:t>
            </a:r>
            <a:r>
              <a:rPr lang="ru-RU" sz="1400" b="1" i="1" dirty="0">
                <a:solidFill>
                  <a:srgbClr val="FF0000"/>
                </a:solidFill>
              </a:rPr>
              <a:t>революции 1917 г. служил </a:t>
            </a:r>
            <a:endParaRPr lang="ru-RU" sz="1400" dirty="0" smtClean="0"/>
          </a:p>
          <a:p>
            <a:r>
              <a:rPr lang="ru-RU" sz="1400" b="1" i="1" dirty="0" smtClean="0">
                <a:solidFill>
                  <a:srgbClr val="FF0000"/>
                </a:solidFill>
              </a:rPr>
              <a:t>                                                                                        в </a:t>
            </a:r>
            <a:r>
              <a:rPr lang="ru-RU" sz="1400" b="1" i="1" dirty="0">
                <a:solidFill>
                  <a:srgbClr val="FF0000"/>
                </a:solidFill>
              </a:rPr>
              <a:t>лейб-гвардии. В 1933 году умер от голода </a:t>
            </a:r>
            <a:r>
              <a:rPr lang="ru-RU" sz="1400" b="1" i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1400" b="1" i="1" dirty="0" smtClean="0">
                <a:solidFill>
                  <a:srgbClr val="FF0000"/>
                </a:solidFill>
              </a:rPr>
              <a:t>                                                                                        в ст. Старощербиновской</a:t>
            </a:r>
          </a:p>
          <a:p>
            <a:endParaRPr lang="ru-RU" sz="1400" b="1" i="1" dirty="0">
              <a:solidFill>
                <a:srgbClr val="FF000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pPr algn="just"/>
            <a:endParaRPr lang="ru-RU" sz="1400" i="1" dirty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algn="ctr"/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7348" y="6229137"/>
            <a:ext cx="7061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13                           </a:t>
            </a:r>
            <a:r>
              <a:rPr lang="ru-RU" sz="1400" b="1" i="1" dirty="0" smtClean="0">
                <a:solidFill>
                  <a:srgbClr val="0070C0"/>
                </a:solidFill>
              </a:rPr>
              <a:t>Ф</a:t>
            </a:r>
            <a:r>
              <a:rPr lang="ru-RU" sz="1400" b="1" i="1" dirty="0">
                <a:solidFill>
                  <a:srgbClr val="0070C0"/>
                </a:solidFill>
              </a:rPr>
              <a:t>. Р-107, оп. </a:t>
            </a:r>
            <a:r>
              <a:rPr lang="ru-RU" sz="1400" b="1" i="1" dirty="0" smtClean="0">
                <a:solidFill>
                  <a:srgbClr val="0070C0"/>
                </a:solidFill>
              </a:rPr>
              <a:t>10, д. 11, 35</a:t>
            </a:r>
            <a:endParaRPr lang="ru-RU" sz="1400" b="1" i="1" dirty="0">
              <a:solidFill>
                <a:srgbClr val="0070C0"/>
              </a:solidFill>
            </a:endParaRPr>
          </a:p>
          <a:p>
            <a:pPr algn="ctr"/>
            <a:endParaRPr lang="ru-RU" sz="14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6" name="Picture 2" descr="C:\Users\Larisa\Desktop\ГЕНОЦИД\Фото 4 — коп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1916832"/>
            <a:ext cx="3050597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02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67" y="-171400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547664" y="332656"/>
            <a:ext cx="7272808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     </a:t>
            </a:r>
          </a:p>
          <a:p>
            <a:pPr algn="ctr"/>
            <a:r>
              <a:rPr lang="ru-RU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           «История казачьей славы»</a:t>
            </a: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Сковорода Семен Иванович.</a:t>
            </a:r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Воевал в первую мировую войну.</a:t>
            </a:r>
            <a:endParaRPr lang="ru-RU" sz="1400" b="1" i="1" dirty="0">
              <a:solidFill>
                <a:srgbClr val="0070C0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При коллективизации вступил с семьей в колхоз. </a:t>
            </a:r>
            <a:endParaRPr lang="ru-RU" sz="1400" b="1" i="1" dirty="0" smtClean="0">
              <a:solidFill>
                <a:srgbClr val="FF0000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Во время голодомора 1933 года он раскрыл</a:t>
            </a:r>
            <a:endParaRPr lang="ru-RU" sz="1400" b="1" i="1" dirty="0">
              <a:solidFill>
                <a:srgbClr val="0070C0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вверенный ему продуктовый склад и раздал</a:t>
            </a:r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людям хранившийся там лук.</a:t>
            </a:r>
            <a:endParaRPr lang="ru-RU" sz="1400" b="1" i="1" dirty="0">
              <a:solidFill>
                <a:srgbClr val="0070C0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За это был арестован и посажен в подвал</a:t>
            </a:r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одного из магазинов, заменявший тогда в 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станице тюрьму. Заключенных</a:t>
            </a:r>
            <a:r>
              <a:rPr lang="ru-RU" sz="1400" b="1" dirty="0">
                <a:solidFill>
                  <a:srgbClr val="FF0000"/>
                </a:solidFill>
              </a:rPr>
              <a:t>, </a:t>
            </a:r>
            <a:r>
              <a:rPr lang="ru-RU" sz="1400" b="1" dirty="0" smtClean="0">
                <a:solidFill>
                  <a:srgbClr val="FF0000"/>
                </a:solidFill>
              </a:rPr>
              <a:t>содержавшихся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в подвале в </a:t>
            </a:r>
            <a:r>
              <a:rPr lang="ru-RU" sz="1400" b="1" dirty="0">
                <a:solidFill>
                  <a:srgbClr val="FF0000"/>
                </a:solidFill>
              </a:rPr>
              <a:t>неимоверной тесноте, не кормили.</a:t>
            </a:r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В этом подвале Сковорода С.И.  умер</a:t>
            </a:r>
          </a:p>
          <a:p>
            <a:r>
              <a:rPr lang="ru-RU" sz="1400" b="1" i="1" dirty="0" smtClean="0">
                <a:solidFill>
                  <a:srgbClr val="FF0000"/>
                </a:solidFill>
              </a:rPr>
              <a:t>5 апреля 1933 года.</a:t>
            </a:r>
            <a:endParaRPr lang="ru-RU" sz="1400" b="1" i="1" dirty="0">
              <a:solidFill>
                <a:srgbClr val="FF0000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В справке № 625 от 8 апреля 1933 года,</a:t>
            </a:r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хранящейся в </a:t>
            </a:r>
            <a:r>
              <a:rPr lang="ru-RU" sz="1400" b="1" dirty="0" err="1">
                <a:solidFill>
                  <a:srgbClr val="FF0000"/>
                </a:solidFill>
              </a:rPr>
              <a:t>ЗАГСе</a:t>
            </a:r>
            <a:r>
              <a:rPr lang="ru-RU" sz="1400" b="1" dirty="0">
                <a:solidFill>
                  <a:srgbClr val="FF0000"/>
                </a:solidFill>
              </a:rPr>
              <a:t>, причиной смерти назван</a:t>
            </a:r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не голод, а «нарушение обмена веществ».</a:t>
            </a:r>
          </a:p>
          <a:p>
            <a:r>
              <a:rPr lang="ru-RU" sz="1400" b="1" dirty="0">
                <a:solidFill>
                  <a:srgbClr val="FF0000"/>
                </a:solidFill>
              </a:rPr>
              <a:t>Похоронен он в одной из братских могил 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1933 года на </a:t>
            </a:r>
            <a:r>
              <a:rPr lang="ru-RU" sz="1400" b="1" dirty="0">
                <a:solidFill>
                  <a:srgbClr val="FF0000"/>
                </a:solidFill>
              </a:rPr>
              <a:t>застроенном ныне квартале, 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Ограниченном улицами </a:t>
            </a:r>
            <a:r>
              <a:rPr lang="ru-RU" sz="1400" b="1" dirty="0">
                <a:solidFill>
                  <a:srgbClr val="FF0000"/>
                </a:solidFill>
              </a:rPr>
              <a:t>Ленина, 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Красноармейской</a:t>
            </a:r>
            <a:r>
              <a:rPr lang="ru-RU" sz="1400" b="1" dirty="0">
                <a:solidFill>
                  <a:srgbClr val="FF0000"/>
                </a:solidFill>
              </a:rPr>
              <a:t>, Советов, </a:t>
            </a:r>
            <a:endParaRPr lang="ru-RU" sz="1400" dirty="0"/>
          </a:p>
          <a:p>
            <a:r>
              <a:rPr lang="ru-RU" sz="1400" b="1" dirty="0" err="1">
                <a:solidFill>
                  <a:srgbClr val="FF0000"/>
                </a:solidFill>
              </a:rPr>
              <a:t>Краснопартизанской</a:t>
            </a:r>
            <a:endParaRPr lang="ru-RU" sz="1400" b="1" i="1" dirty="0">
              <a:solidFill>
                <a:srgbClr val="FF0000"/>
              </a:solidFill>
            </a:endParaRPr>
          </a:p>
          <a:p>
            <a:endParaRPr lang="ru-RU" sz="1400" dirty="0">
              <a:solidFill>
                <a:srgbClr val="0070C0"/>
              </a:solidFill>
            </a:endParaRP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                                                        Из материалов собственной накопительной деятельности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                                                                                          Щербиновского районного отделения РОИА</a:t>
            </a:r>
            <a:endParaRPr lang="ru-RU" sz="1400" b="1" i="1" dirty="0">
              <a:solidFill>
                <a:srgbClr val="0070C0"/>
              </a:solidFill>
            </a:endParaRPr>
          </a:p>
          <a:p>
            <a:pPr algn="just"/>
            <a:endParaRPr lang="ru-RU" sz="1400" i="1" dirty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algn="ctr"/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7347" y="6229137"/>
            <a:ext cx="6637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14</a:t>
            </a:r>
            <a:endParaRPr lang="ru-RU" sz="14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7" name="Picture 3" descr="E:\disk_d\РОИА неиспользованное\ПОДВАЛ\Сковорода Ю.А\Сковорода Семен Иванович, фото 1918-1919 гг.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190" y="1052736"/>
            <a:ext cx="3199029" cy="3810796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89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67" y="-171400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547664" y="332656"/>
            <a:ext cx="7272808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            «История казачьей славы»</a:t>
            </a: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r>
              <a:rPr lang="ru-RU" sz="1400" b="1" dirty="0" smtClean="0"/>
              <a:t>	После завершения Гражданской войны на казаков наложили ограничения на службу в рядах Рабоче-крестьянской Красной армии. </a:t>
            </a:r>
          </a:p>
          <a:p>
            <a:r>
              <a:rPr lang="ru-RU" sz="1400" b="1" dirty="0"/>
              <a:t>	</a:t>
            </a:r>
            <a:r>
              <a:rPr lang="ru-RU" sz="1400" b="1" dirty="0" smtClean="0"/>
              <a:t>20 апреля 1936 года ЦИК СССР постановил отменить ограничения.</a:t>
            </a:r>
          </a:p>
          <a:p>
            <a:r>
              <a:rPr lang="ru-RU" sz="1400" b="1" dirty="0" smtClean="0"/>
              <a:t>	20 </a:t>
            </a:r>
            <a:r>
              <a:rPr lang="ru-RU" sz="1400" b="1" dirty="0"/>
              <a:t>апреля 1936 года - ЦИК СССР издал </a:t>
            </a:r>
            <a:r>
              <a:rPr lang="ru-RU" sz="1400" b="1" dirty="0" smtClean="0"/>
              <a:t>постановление «О снятии с казачества ограничений по службе в РККА</a:t>
            </a:r>
          </a:p>
          <a:p>
            <a:r>
              <a:rPr lang="ru-RU" sz="1400" b="1" dirty="0" smtClean="0"/>
              <a:t>	</a:t>
            </a:r>
            <a:endParaRPr lang="ru-RU" sz="1400" dirty="0" smtClean="0">
              <a:solidFill>
                <a:srgbClr val="0070C0"/>
              </a:solidFill>
            </a:endParaRP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                                                                                                               </a:t>
            </a:r>
            <a:r>
              <a:rPr lang="ru-RU" sz="1400" b="1" i="1" dirty="0" smtClean="0">
                <a:solidFill>
                  <a:srgbClr val="FF0000"/>
                </a:solidFill>
              </a:rPr>
              <a:t>Из районной газеты</a:t>
            </a:r>
          </a:p>
          <a:p>
            <a:r>
              <a:rPr lang="ru-RU" sz="1400" b="1" i="1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«За большевистские колхозы»</a:t>
            </a:r>
          </a:p>
          <a:p>
            <a:r>
              <a:rPr lang="ru-RU" sz="1400" b="1" i="1" dirty="0">
                <a:solidFill>
                  <a:srgbClr val="FF0000"/>
                </a:solidFill>
              </a:rPr>
              <a:t> </a:t>
            </a:r>
            <a:r>
              <a:rPr lang="ru-RU" sz="1400" b="1" i="1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от 27.04.1936 г.</a:t>
            </a:r>
            <a:endParaRPr lang="ru-RU" sz="1400" b="1" i="1" dirty="0">
              <a:solidFill>
                <a:srgbClr val="FF0000"/>
              </a:solidFill>
            </a:endParaRP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                                                                                                                       </a:t>
            </a: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  </a:t>
            </a: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dirty="0" smtClean="0"/>
              <a:t>	Практически </a:t>
            </a:r>
            <a:r>
              <a:rPr lang="ru-RU" sz="1400" b="1" dirty="0"/>
              <a:t>сразу же, 23 апреля 1936 года, </a:t>
            </a:r>
            <a:r>
              <a:rPr lang="ru-RU" sz="1400" b="1" dirty="0" smtClean="0"/>
              <a:t>приказом </a:t>
            </a:r>
            <a:r>
              <a:rPr lang="ru-RU" sz="1400" b="1" dirty="0"/>
              <a:t>№ 67 НКО СССР</a:t>
            </a:r>
            <a:br>
              <a:rPr lang="ru-RU" sz="1400" b="1" dirty="0"/>
            </a:br>
            <a:r>
              <a:rPr lang="ru-RU" sz="1400" b="1" dirty="0"/>
              <a:t>объявил о введении для личного состава: </a:t>
            </a:r>
            <a:r>
              <a:rPr lang="ru-RU" sz="1400" b="1" dirty="0" smtClean="0"/>
              <a:t>терских</a:t>
            </a:r>
            <a:r>
              <a:rPr lang="ru-RU" sz="1400" b="1" dirty="0"/>
              <a:t>, </a:t>
            </a:r>
            <a:r>
              <a:rPr lang="ru-RU" sz="1400" b="1" dirty="0" smtClean="0"/>
              <a:t> </a:t>
            </a:r>
            <a:r>
              <a:rPr lang="ru-RU" sz="1400" b="1" dirty="0"/>
              <a:t>кубанских </a:t>
            </a:r>
            <a:r>
              <a:rPr lang="ru-RU" sz="1400" b="1" dirty="0" smtClean="0"/>
              <a:t>, </a:t>
            </a:r>
            <a:r>
              <a:rPr lang="ru-RU" sz="1400" b="1" dirty="0"/>
              <a:t>донских казачьих частей особого выходного (парадного) обмундирования </a:t>
            </a:r>
            <a:r>
              <a:rPr lang="ru-RU" sz="1400" b="1" dirty="0" smtClean="0"/>
              <a:t>с </a:t>
            </a:r>
            <a:r>
              <a:rPr lang="ru-RU" sz="1400" b="1" dirty="0"/>
              <a:t>папахой, при этом кавказские казаки получили «осетинскую» папаху, названную в приказе «кубанкой», донские — традиционную.</a:t>
            </a:r>
            <a:r>
              <a:rPr lang="ru-RU" sz="1400" b="1" i="1" dirty="0" smtClean="0">
                <a:solidFill>
                  <a:srgbClr val="0070C0"/>
                </a:solidFill>
              </a:rPr>
              <a:t>                               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                                                                                                                                         ф. Р-102, оп. 1, д.1</a:t>
            </a:r>
            <a:endParaRPr lang="ru-RU" sz="1400" b="1" i="1" dirty="0">
              <a:solidFill>
                <a:srgbClr val="0070C0"/>
              </a:solidFill>
            </a:endParaRP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                                                                                                                                                            </a:t>
            </a:r>
            <a:endParaRPr lang="ru-RU" sz="1400" b="1" i="1" dirty="0">
              <a:solidFill>
                <a:srgbClr val="0070C0"/>
              </a:solidFill>
            </a:endParaRPr>
          </a:p>
          <a:p>
            <a:pPr algn="just"/>
            <a:endParaRPr lang="ru-RU" sz="1400" i="1" dirty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algn="ctr"/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3856" y="6246228"/>
            <a:ext cx="6775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15</a:t>
            </a:r>
            <a:endParaRPr lang="ru-RU" sz="14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" name="Picture 2" descr="C:\Users\Larisa\Desktop\ГЕНОЦИД\IMG_44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41974" y="1737275"/>
            <a:ext cx="2776193" cy="3204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66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67" y="-186742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653856" y="260648"/>
            <a:ext cx="7272808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            «История казачьей славы»</a:t>
            </a: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ru-RU" sz="1600" b="1" dirty="0" smtClean="0"/>
              <a:t>	</a:t>
            </a:r>
            <a:r>
              <a:rPr lang="ru-RU" sz="1400" b="1" dirty="0"/>
              <a:t>За мужество и героизм в борьбе с немецкими войсками государственными наградами и орденами наградили около 100 тыс. казаков-кавалеристов. Званиями Героя Советского союза были удостоены 262 казака.</a:t>
            </a:r>
          </a:p>
          <a:p>
            <a:r>
              <a:rPr lang="ru-RU" sz="1400" b="1" dirty="0" smtClean="0"/>
              <a:t>	Кубанские </a:t>
            </a:r>
            <a:r>
              <a:rPr lang="ru-RU" sz="1400" b="1" dirty="0"/>
              <a:t>казаки участвовали в Параде </a:t>
            </a:r>
            <a:r>
              <a:rPr lang="ru-RU" sz="1400" b="1" dirty="0" smtClean="0"/>
              <a:t>Победы </a:t>
            </a:r>
            <a:r>
              <a:rPr lang="ru-RU" sz="1400" b="1" dirty="0"/>
              <a:t>на Красной площади в Москве 24 июня 1945 года</a:t>
            </a:r>
            <a:r>
              <a:rPr lang="ru-RU" sz="1400" dirty="0"/>
              <a:t>.  </a:t>
            </a:r>
            <a:r>
              <a:rPr lang="ru-RU" sz="1400" b="1" dirty="0" smtClean="0"/>
              <a:t>Они </a:t>
            </a:r>
            <a:r>
              <a:rPr lang="ru-RU" sz="1400" b="1" dirty="0"/>
              <a:t>были одеты в чёрные черкески с алыми бешметами и башлыками, имели на груди обилие боевых наград.  </a:t>
            </a: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ru-RU" sz="800" b="1" i="1" dirty="0">
              <a:solidFill>
                <a:srgbClr val="0070C0"/>
              </a:solidFill>
            </a:endParaRPr>
          </a:p>
          <a:p>
            <a:r>
              <a:rPr lang="ru-RU" sz="1400" b="1" dirty="0" smtClean="0"/>
              <a:t>	</a:t>
            </a:r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                                                                                                                                                            </a:t>
            </a:r>
            <a:endParaRPr lang="ru-RU" sz="1400" b="1" i="1" dirty="0">
              <a:solidFill>
                <a:srgbClr val="0070C0"/>
              </a:solidFill>
            </a:endParaRPr>
          </a:p>
          <a:p>
            <a:pPr algn="just"/>
            <a:endParaRPr lang="ru-RU" sz="1400" i="1" dirty="0"/>
          </a:p>
          <a:p>
            <a:pPr algn="ctr"/>
            <a:endParaRPr lang="ru-RU" sz="1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     </a:t>
            </a:r>
          </a:p>
          <a:p>
            <a:endParaRPr lang="ru-RU" sz="1400" b="1" dirty="0" smtClean="0">
              <a:solidFill>
                <a:srgbClr val="FF0000"/>
              </a:solidFill>
            </a:endParaRPr>
          </a:p>
          <a:p>
            <a:endParaRPr lang="ru-RU" sz="1400" b="1" dirty="0">
              <a:solidFill>
                <a:srgbClr val="FF0000"/>
              </a:solidFill>
            </a:endParaRPr>
          </a:p>
          <a:p>
            <a:endParaRPr lang="ru-RU" sz="1400" b="1" dirty="0" smtClean="0">
              <a:solidFill>
                <a:srgbClr val="FF0000"/>
              </a:solidFill>
            </a:endParaRPr>
          </a:p>
          <a:p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Казаки на параде Победы. Москва, 1945 г.              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                                                                                                       Житель ст</a:t>
            </a:r>
            <a:r>
              <a:rPr lang="ru-RU" sz="1400" b="1" dirty="0">
                <a:solidFill>
                  <a:srgbClr val="FF0000"/>
                </a:solidFill>
              </a:rPr>
              <a:t>. </a:t>
            </a:r>
            <a:r>
              <a:rPr lang="ru-RU" sz="1400" b="1" dirty="0" smtClean="0">
                <a:solidFill>
                  <a:srgbClr val="FF0000"/>
                </a:solidFill>
              </a:rPr>
              <a:t>Старощербиновской</a:t>
            </a:r>
          </a:p>
          <a:p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Рожен</a:t>
            </a:r>
            <a:r>
              <a:rPr lang="ru-RU" sz="1400" b="1" dirty="0" smtClean="0">
                <a:solidFill>
                  <a:srgbClr val="FF0000"/>
                </a:solidFill>
              </a:rPr>
              <a:t> Павел Алексеевич,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                                                                                                       участник парада Победы  1945 г.</a:t>
            </a:r>
          </a:p>
          <a:p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</a:t>
            </a:r>
          </a:p>
          <a:p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53856" y="6246228"/>
            <a:ext cx="7238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   16                                     </a:t>
            </a:r>
            <a:r>
              <a:rPr lang="ru-RU" sz="1400" b="1" dirty="0" smtClean="0">
                <a:solidFill>
                  <a:srgbClr val="0070C0"/>
                </a:solidFill>
              </a:rPr>
              <a:t>ф. Р-107, оп. 4, д. 31</a:t>
            </a:r>
            <a:endParaRPr lang="ru-RU" sz="1400" b="1" i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Larisa\Desktop\parad-1945-1024x669-kaxvn1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140" y="2204864"/>
            <a:ext cx="4808801" cy="314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disk_d\исторические материалы\ВОВ\Парад\Рожен Павел Алексеевич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068960"/>
            <a:ext cx="1512168" cy="2589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8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67" y="-171400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403648" y="260648"/>
            <a:ext cx="7417065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            «История казачьей славы»</a:t>
            </a: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                                                                                                   </a:t>
            </a: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pPr algn="just"/>
            <a:r>
              <a:rPr lang="ru-RU" sz="1400" b="1" dirty="0" smtClean="0"/>
              <a:t>	В </a:t>
            </a:r>
            <a:r>
              <a:rPr lang="ru-RU" sz="1400" b="1" dirty="0"/>
              <a:t>декабре 2004 года в станице </a:t>
            </a:r>
            <a:r>
              <a:rPr lang="ru-RU" sz="1400" b="1" dirty="0" smtClean="0"/>
              <a:t>Старощербиновской </a:t>
            </a:r>
            <a:r>
              <a:rPr lang="ru-RU" sz="1400" b="1" dirty="0"/>
              <a:t>на месте старого станичного кладбища, где находятся массовые захоронения людей, умерших от голода в 1932-1933 </a:t>
            </a:r>
            <a:r>
              <a:rPr lang="ru-RU" sz="1400" b="1" dirty="0" smtClean="0"/>
              <a:t>годах, установлен </a:t>
            </a:r>
            <a:r>
              <a:rPr lang="ru-RU" sz="1400" b="1" dirty="0"/>
              <a:t>памятный знак жертвам голодомора 1932-1933 гг.</a:t>
            </a:r>
            <a:endParaRPr lang="ru-RU" sz="1400" dirty="0"/>
          </a:p>
          <a:p>
            <a:pPr algn="just"/>
            <a:r>
              <a:rPr lang="ru-RU" sz="1400" dirty="0"/>
              <a:t>	</a:t>
            </a:r>
            <a:r>
              <a:rPr lang="ru-RU" sz="1400" b="1" dirty="0" smtClean="0"/>
              <a:t>Памятный </a:t>
            </a:r>
            <a:r>
              <a:rPr lang="ru-RU" sz="1400" b="1" dirty="0"/>
              <a:t>знак представляет собой православный крест, установленный на постаменте. Основание знака сделано из белого мрамора, выше – черный гранит, символизирующий «черную доску». На постаменте из черного камня  с четырех сторон высечены надписи: «Упокой, Господи, души невинно убиенных и замученных голодомором в 1932 – 1933 гг.», «Вспомни, Господи, что над ними совершилось. Призри и посмотри на поругание наше»,  «Упаси, Господи, нас от братоубийства всякого и спаси нас от беспамятства»,  «Прости нам, Господи, за убиение рабов твоих  братьев наших. Прости и помоги  восстановить славу Твою».    </a:t>
            </a:r>
            <a:endParaRPr lang="ru-RU" sz="1400" i="1" dirty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algn="ctr"/>
            <a:endParaRPr lang="ru-RU" sz="1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53856" y="6246228"/>
            <a:ext cx="7238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   17                                </a:t>
            </a:r>
            <a:r>
              <a:rPr lang="ru-RU" sz="1400" b="1" dirty="0" smtClean="0">
                <a:solidFill>
                  <a:srgbClr val="0070C0"/>
                </a:solidFill>
              </a:rPr>
              <a:t>ф. Р-107, оп. 12, д. 6</a:t>
            </a:r>
            <a:endParaRPr lang="ru-RU" sz="1400" b="1" i="1" dirty="0">
              <a:solidFill>
                <a:srgbClr val="0070C0"/>
              </a:solidFill>
            </a:endParaRPr>
          </a:p>
        </p:txBody>
      </p:sp>
      <p:pic>
        <p:nvPicPr>
          <p:cNvPr id="1027" name="Picture 3" descr="E:\disk_d\исторические материалы\ГОЛОДОМОР\памятник голодомору\Ф.Р-107, оп.10, д.39.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836712"/>
            <a:ext cx="4179867" cy="309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arisa\Desktop\ГЕНОЦИД\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82631"/>
            <a:ext cx="212445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18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345" y="0"/>
            <a:ext cx="9252520" cy="70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45953" y="116632"/>
            <a:ext cx="6142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«Из истории казачьей славы»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5597943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          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        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18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88225" y="5013176"/>
            <a:ext cx="208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 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9688" y="1569821"/>
            <a:ext cx="1452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6731" y="5228611"/>
            <a:ext cx="1440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912" y="908720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	</a:t>
            </a:r>
            <a:endParaRPr lang="ru-RU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907704" y="722294"/>
            <a:ext cx="6552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i="1" dirty="0">
                <a:solidFill>
                  <a:srgbClr val="C00000"/>
                </a:solidFill>
              </a:rPr>
              <a:t>	</a:t>
            </a:r>
            <a:r>
              <a:rPr lang="ru-RU" sz="1400" b="1" i="1" dirty="0" smtClean="0">
                <a:solidFill>
                  <a:srgbClr val="C00000"/>
                </a:solidFill>
              </a:rPr>
              <a:t>		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07704" y="1278052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	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91680" y="455187"/>
            <a:ext cx="691276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400" b="1" dirty="0" smtClean="0"/>
          </a:p>
          <a:p>
            <a:pPr algn="ctr"/>
            <a:endParaRPr lang="ru-RU" sz="1600" b="1" dirty="0" smtClean="0"/>
          </a:p>
          <a:p>
            <a:pPr algn="ctr"/>
            <a:r>
              <a:rPr lang="ru-RU" sz="1600" b="1" dirty="0" smtClean="0"/>
              <a:t>ЗАКЛЮЧЕНИЕ</a:t>
            </a:r>
          </a:p>
          <a:p>
            <a:pPr algn="just"/>
            <a:endParaRPr lang="ru-RU" sz="1600" b="1" dirty="0"/>
          </a:p>
          <a:p>
            <a:pPr algn="just"/>
            <a:r>
              <a:rPr lang="ru-RU" sz="1600" b="1" dirty="0" smtClean="0"/>
              <a:t>	На протяжении </a:t>
            </a:r>
            <a:r>
              <a:rPr lang="ru-RU" sz="1600" b="1" dirty="0"/>
              <a:t>столетий казаки защищали рубежи России, отстаивая её интересы, верой и правдой служили Отечеству.</a:t>
            </a:r>
            <a:r>
              <a:rPr lang="ru-RU" sz="1600" dirty="0"/>
              <a:t> </a:t>
            </a:r>
            <a:endParaRPr lang="ru-RU" sz="1600" dirty="0" smtClean="0"/>
          </a:p>
          <a:p>
            <a:pPr algn="just"/>
            <a:r>
              <a:rPr lang="ru-RU" sz="1600" b="1" dirty="0"/>
              <a:t>	</a:t>
            </a:r>
            <a:r>
              <a:rPr lang="ru-RU" sz="1600" b="1" dirty="0" smtClean="0"/>
              <a:t>И </a:t>
            </a:r>
            <a:r>
              <a:rPr lang="ru-RU" sz="1600" b="1" dirty="0"/>
              <a:t>военные походы, и пограничная служба уходят корнями в историю российского казачества. К примеру, русская полковая разведка сформировалась, в основном, вобрав в себя </a:t>
            </a:r>
            <a:r>
              <a:rPr lang="ru-RU" sz="1600" b="1" dirty="0" smtClean="0"/>
              <a:t>традиции </a:t>
            </a:r>
            <a:r>
              <a:rPr lang="ru-RU" sz="1600" b="1" dirty="0"/>
              <a:t>пластунов. Уже во время Первой Мировой войны на фронтах действуют целые соединения </a:t>
            </a:r>
            <a:r>
              <a:rPr lang="ru-RU" sz="1600" b="1" dirty="0" smtClean="0"/>
              <a:t>воинов-пластунов.</a:t>
            </a:r>
            <a:r>
              <a:rPr lang="ru-RU" sz="1600" b="1" dirty="0"/>
              <a:t> </a:t>
            </a:r>
            <a:endParaRPr lang="ru-RU" sz="1600" b="1" dirty="0" smtClean="0"/>
          </a:p>
          <a:p>
            <a:pPr algn="just"/>
            <a:r>
              <a:rPr lang="ru-RU" sz="1600" b="1"/>
              <a:t>	</a:t>
            </a:r>
            <a:r>
              <a:rPr lang="ru-RU" sz="1600" b="1" smtClean="0"/>
              <a:t>С </a:t>
            </a:r>
            <a:r>
              <a:rPr lang="ru-RU" sz="1600" b="1" dirty="0"/>
              <a:t>началом Великой Отечественной войны 1941-1945 гг. все казачьи части </a:t>
            </a:r>
            <a:r>
              <a:rPr lang="ru-RU" sz="1600" b="1" dirty="0" smtClean="0"/>
              <a:t>- и </a:t>
            </a:r>
            <a:r>
              <a:rPr lang="ru-RU" sz="1600" b="1" dirty="0"/>
              <a:t>регулярные в составе Красной армии, и </a:t>
            </a:r>
            <a:r>
              <a:rPr lang="ru-RU" sz="1600" b="1" dirty="0" smtClean="0"/>
              <a:t>добровольческие, принимали </a:t>
            </a:r>
            <a:r>
              <a:rPr lang="ru-RU" sz="1600" b="1" dirty="0"/>
              <a:t>активное участие в боевых действиях.  Всего в 1941 году на Кубани появилось 9 казачьих дивизий, общая численность — более 27 тыс. человек.</a:t>
            </a:r>
          </a:p>
          <a:p>
            <a:pPr algn="just"/>
            <a:r>
              <a:rPr lang="ru-RU" sz="1600" b="1" dirty="0"/>
              <a:t>	</a:t>
            </a:r>
            <a:r>
              <a:rPr lang="ru-RU" sz="1600" b="1" dirty="0" smtClean="0"/>
              <a:t>Спустя </a:t>
            </a:r>
            <a:r>
              <a:rPr lang="ru-RU" sz="1600" b="1" dirty="0"/>
              <a:t>столетие с тех трагических событий в истории нашего Отечества, казачество возродилось </a:t>
            </a:r>
            <a:r>
              <a:rPr lang="ru-RU" sz="1600" b="1" dirty="0" smtClean="0"/>
              <a:t>вновь. Как </a:t>
            </a:r>
            <a:r>
              <a:rPr lang="ru-RU" sz="1600" b="1" dirty="0"/>
              <a:t>и прежде, </a:t>
            </a:r>
            <a:r>
              <a:rPr lang="ru-RU" sz="1600" b="1" dirty="0" smtClean="0"/>
              <a:t>кубанские казаки верой </a:t>
            </a:r>
            <a:r>
              <a:rPr lang="ru-RU" sz="1600" b="1" dirty="0"/>
              <a:t>и правдой служат интересам нашего Отечества, возрождая славу и былые традиции казачьего народа</a:t>
            </a:r>
            <a:r>
              <a:rPr lang="ru-RU" sz="1600" b="1" dirty="0" smtClean="0"/>
              <a:t>.</a:t>
            </a:r>
            <a:endParaRPr lang="ru-RU" sz="1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09915" y="284044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83768" y="3428999"/>
            <a:ext cx="4374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495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3" y="-64433"/>
            <a:ext cx="9252520" cy="70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08917" y="380249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Николаевка 205 лет» 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623149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/>
              <a:t> </a:t>
            </a:r>
            <a:r>
              <a:rPr lang="ru-RU" b="1" smtClean="0"/>
              <a:t>       </a:t>
            </a:r>
            <a:r>
              <a:rPr lang="ru-RU" b="1" smtClean="0">
                <a:solidFill>
                  <a:schemeClr val="bg1">
                    <a:lumMod val="50000"/>
                  </a:schemeClr>
                </a:solidFill>
              </a:rPr>
              <a:t>19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88225" y="5013176"/>
            <a:ext cx="208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 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9688" y="1569821"/>
            <a:ext cx="1452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6731" y="5228611"/>
            <a:ext cx="1440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1278052"/>
            <a:ext cx="6768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	Использованы документы архивного фонда № Р-107 «Коллекция документов по истории Щербиновского района Краснодарского края», документы собственной собирательной деятельности Щербиновского районного отделения Российского общества историков-архивистов . 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58952" y="4293095"/>
            <a:ext cx="6480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АВТОРЫ:</a:t>
            </a:r>
          </a:p>
          <a:p>
            <a:endParaRPr lang="ru-RU" b="1" dirty="0"/>
          </a:p>
          <a:p>
            <a:r>
              <a:rPr lang="ru-RU" b="1" dirty="0"/>
              <a:t>Гарнышева Мария Сергеевна – начальник архивного </a:t>
            </a:r>
            <a:r>
              <a:rPr lang="ru-RU" b="1" dirty="0" smtClean="0"/>
              <a:t>отдела,</a:t>
            </a:r>
            <a:endParaRPr lang="ru-RU" b="1" dirty="0"/>
          </a:p>
          <a:p>
            <a:r>
              <a:rPr lang="ru-RU" b="1" dirty="0"/>
              <a:t>Гончаренко Лариса Владимировна – ведущий </a:t>
            </a:r>
            <a:r>
              <a:rPr lang="ru-RU" b="1" dirty="0" smtClean="0"/>
              <a:t>специалист архивного отдела</a:t>
            </a:r>
          </a:p>
        </p:txBody>
      </p:sp>
    </p:spTree>
    <p:extLst>
      <p:ext uri="{BB962C8B-B14F-4D97-AF65-F5344CB8AC3E}">
        <p14:creationId xmlns:p14="http://schemas.microsoft.com/office/powerpoint/2010/main" val="409070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156" y="-404434"/>
            <a:ext cx="9571142" cy="7271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858291" y="815226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ПРЕДИСЛОВИЕ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138118"/>
            <a:ext cx="55672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«История казачьей славы»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43454" y="624660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2</a:t>
            </a:r>
            <a:endParaRPr lang="ru-RU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2015" y="2286083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</a:p>
          <a:p>
            <a:pPr algn="just"/>
            <a:r>
              <a:rPr lang="ru-RU" b="1" dirty="0" smtClean="0"/>
              <a:t>	</a:t>
            </a:r>
            <a:r>
              <a:rPr lang="ru-RU" b="1" dirty="0"/>
              <a:t>	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1997839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	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392336" y="1340768"/>
            <a:ext cx="748883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/>
              <a:t>	</a:t>
            </a:r>
          </a:p>
          <a:p>
            <a:pPr algn="just"/>
            <a:r>
              <a:rPr lang="ru-RU" sz="1600" b="1" dirty="0"/>
              <a:t>	</a:t>
            </a:r>
            <a:r>
              <a:rPr lang="ru-RU" sz="1600" b="1" dirty="0" smtClean="0"/>
              <a:t>26 </a:t>
            </a:r>
            <a:r>
              <a:rPr lang="ru-RU" sz="1600" b="1" dirty="0"/>
              <a:t>апреля 1991 года был принят закон РСФСР «О реабилитации </a:t>
            </a:r>
            <a:r>
              <a:rPr lang="ru-RU" sz="1600" b="1" dirty="0" smtClean="0"/>
              <a:t>репрессированных </a:t>
            </a:r>
            <a:r>
              <a:rPr lang="ru-RU" sz="1600" b="1" dirty="0"/>
              <a:t>народов», в котором отмечено</a:t>
            </a:r>
            <a:r>
              <a:rPr lang="ru-RU" sz="1600" b="1" dirty="0" smtClean="0"/>
              <a:t>: </a:t>
            </a:r>
            <a:r>
              <a:rPr lang="ru-RU" sz="1600" b="1" i="1" dirty="0" smtClean="0"/>
              <a:t>«</a:t>
            </a:r>
            <a:r>
              <a:rPr lang="ru-RU" sz="1600" b="1" i="1" dirty="0"/>
              <a:t>Казачество – исторически сложившаяся культурно-этническая общность людей, в отношении которой проводилась на государственном уровне политика клеветы и геноцида и установление режима террора</a:t>
            </a:r>
            <a:r>
              <a:rPr lang="ru-RU" sz="1600" b="1" i="1" dirty="0" smtClean="0"/>
              <a:t>»</a:t>
            </a:r>
            <a:r>
              <a:rPr lang="ru-RU" sz="1600" b="1" dirty="0" smtClean="0"/>
              <a:t>.</a:t>
            </a:r>
            <a:r>
              <a:rPr lang="ru-RU" sz="1600" dirty="0"/>
              <a:t> </a:t>
            </a:r>
            <a:r>
              <a:rPr lang="ru-RU" sz="1600" b="1" dirty="0"/>
              <a:t>Этот день – символ торжества и исторической справедливости, памяти и скорби по всем тем, кто подвергся репрессиям столетие назад.</a:t>
            </a:r>
          </a:p>
          <a:p>
            <a:pPr algn="just"/>
            <a:r>
              <a:rPr lang="ru-RU" sz="1600" b="1" dirty="0" smtClean="0"/>
              <a:t>	Репрессии </a:t>
            </a:r>
            <a:r>
              <a:rPr lang="ru-RU" sz="1600" b="1" dirty="0"/>
              <a:t>в отношении казаков начались 24 января 1919 года с принятием Оргбюро </a:t>
            </a:r>
            <a:r>
              <a:rPr lang="ru-RU" sz="1600" b="1" dirty="0" smtClean="0"/>
              <a:t>ВКПБ «директивы </a:t>
            </a:r>
            <a:r>
              <a:rPr lang="ru-RU" sz="1600" b="1" dirty="0"/>
              <a:t>о </a:t>
            </a:r>
            <a:r>
              <a:rPr lang="ru-RU" sz="1600" b="1" dirty="0" err="1"/>
              <a:t>расказачивании</a:t>
            </a:r>
            <a:r>
              <a:rPr lang="ru-RU" sz="1600" b="1" dirty="0" smtClean="0"/>
              <a:t>». Это </a:t>
            </a:r>
            <a:r>
              <a:rPr lang="ru-RU" sz="1600" b="1" dirty="0"/>
              <a:t>была секретная циркулярная </a:t>
            </a:r>
            <a:r>
              <a:rPr lang="ru-RU" sz="1600" b="1" dirty="0" smtClean="0"/>
              <a:t>инструкция, которая </a:t>
            </a:r>
            <a:r>
              <a:rPr lang="ru-RU" sz="1600" b="1" dirty="0"/>
              <a:t>предполагала полную ликвидацию казаков как социально-экономической группы и культурной общности</a:t>
            </a:r>
            <a:r>
              <a:rPr lang="ru-RU" sz="1600" b="1" dirty="0" smtClean="0"/>
              <a:t>.</a:t>
            </a:r>
          </a:p>
          <a:p>
            <a:pPr algn="just"/>
            <a:r>
              <a:rPr lang="ru-RU" sz="1600" b="1" dirty="0"/>
              <a:t>	Данный </a:t>
            </a:r>
            <a:r>
              <a:rPr lang="ru-RU" sz="1600" b="1" dirty="0" smtClean="0"/>
              <a:t>документ, подписанный Председателем ВЦИК Свердловым, определил </a:t>
            </a:r>
            <a:r>
              <a:rPr lang="ru-RU" sz="1600" b="1" dirty="0"/>
              <a:t>политику советской власти по отношению к казакам — сословию, которое на протяжении нескольких столетий укрепляло воинскую славу государства </a:t>
            </a:r>
            <a:r>
              <a:rPr lang="ru-RU" sz="1600" b="1" dirty="0" smtClean="0"/>
              <a:t>Российского</a:t>
            </a:r>
            <a:endParaRPr lang="ru-RU" sz="1600" b="1" dirty="0"/>
          </a:p>
          <a:p>
            <a:pPr algn="just"/>
            <a:r>
              <a:rPr lang="ru-RU" sz="1600" b="1" dirty="0" smtClean="0"/>
              <a:t>	</a:t>
            </a:r>
            <a:endParaRPr lang="ru-RU" sz="1400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44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96536" cy="7255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203848" y="403467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«История казачьей славы»</a:t>
            </a: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5949281"/>
            <a:ext cx="7128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i="1" dirty="0" smtClean="0">
                <a:solidFill>
                  <a:srgbClr val="0070C0"/>
                </a:solidFill>
              </a:rPr>
              <a:t>         </a:t>
            </a:r>
            <a:endParaRPr lang="ru-RU" sz="1600" b="1" i="1" dirty="0">
              <a:solidFill>
                <a:srgbClr val="0070C0"/>
              </a:solidFill>
            </a:endParaRPr>
          </a:p>
          <a:p>
            <a:pPr algn="r"/>
            <a:r>
              <a:rPr lang="ru-RU" sz="1600" b="1" i="1" dirty="0" smtClean="0">
                <a:solidFill>
                  <a:srgbClr val="0070C0"/>
                </a:solidFill>
              </a:rPr>
              <a:t> </a:t>
            </a:r>
            <a:endParaRPr lang="ru-RU" sz="1600" b="1" i="1" dirty="0">
              <a:solidFill>
                <a:srgbClr val="0070C0"/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</a:rPr>
              <a:t>3</a:t>
            </a: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1000624"/>
            <a:ext cx="4248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600" b="1" dirty="0" smtClean="0"/>
          </a:p>
          <a:p>
            <a:pPr algn="just"/>
            <a:r>
              <a:rPr lang="ru-RU" sz="1600" b="1" dirty="0" smtClean="0"/>
              <a:t>	</a:t>
            </a:r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98268" y="988242"/>
            <a:ext cx="426622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FF0000"/>
                </a:solidFill>
              </a:rPr>
              <a:t>Директива </a:t>
            </a:r>
            <a:r>
              <a:rPr lang="ru-RU" sz="1400" b="1" dirty="0">
                <a:solidFill>
                  <a:srgbClr val="FF0000"/>
                </a:solidFill>
              </a:rPr>
              <a:t> 29 января 1919 </a:t>
            </a:r>
            <a:r>
              <a:rPr lang="ru-RU" sz="1400" b="1" dirty="0" smtClean="0">
                <a:solidFill>
                  <a:srgbClr val="FF0000"/>
                </a:solidFill>
              </a:rPr>
              <a:t>года «Об отношении к казакам: 	</a:t>
            </a:r>
          </a:p>
          <a:p>
            <a:pPr algn="just"/>
            <a:r>
              <a:rPr lang="ru-RU" sz="1400" b="1" dirty="0">
                <a:solidFill>
                  <a:srgbClr val="FF0000"/>
                </a:solidFill>
              </a:rPr>
              <a:t>	</a:t>
            </a:r>
            <a:r>
              <a:rPr lang="ru-RU" sz="1200" b="1" dirty="0" smtClean="0"/>
              <a:t>«…Учитывая </a:t>
            </a:r>
            <a:r>
              <a:rPr lang="ru-RU" sz="1200" b="1" dirty="0"/>
              <a:t>опыт года гражданской войны с казачеством, признать единственно правильным самую беспощадную борьбу со всеми верхами казачества путем поголовного их истребления. Никакие компромиссы, никакая половинчатость пути недопустимы. </a:t>
            </a:r>
            <a:r>
              <a:rPr lang="ru-RU" sz="1200" b="1" dirty="0" smtClean="0"/>
              <a:t>Поэтому </a:t>
            </a:r>
            <a:r>
              <a:rPr lang="ru-RU" sz="1200" b="1" dirty="0"/>
              <a:t>необходимо: </a:t>
            </a:r>
            <a:endParaRPr lang="ru-RU" sz="1200" dirty="0"/>
          </a:p>
          <a:p>
            <a:pPr algn="just"/>
            <a:r>
              <a:rPr lang="ru-RU" sz="1200" b="1" dirty="0" smtClean="0"/>
              <a:t>	1</a:t>
            </a:r>
            <a:r>
              <a:rPr lang="ru-RU" sz="1200" b="1" dirty="0"/>
              <a:t>. Провести массовый террор против богатых казаков, истребив их поголовно; провести беспощадный массовый террор по отношению ко всем вообще казакам, принимавшим какое-либо прямое или косвенное участие в борьбе с Советской властью. К среднему казачеству необходимо применять все те меры, которые дают гарантию от каких-либо попыток с его стороны к новым выступлениям против Советской власти. </a:t>
            </a:r>
            <a:endParaRPr lang="ru-RU" sz="1200" dirty="0"/>
          </a:p>
          <a:p>
            <a:pPr algn="just"/>
            <a:r>
              <a:rPr lang="ru-RU" sz="1200" b="1" dirty="0" smtClean="0"/>
              <a:t>	2</a:t>
            </a:r>
            <a:r>
              <a:rPr lang="ru-RU" sz="1200" b="1" dirty="0"/>
              <a:t>. Конфисковать хлеб и заставлять ссыпать все излишки в указанные пункты, это относится как к хлебу, так и ко всем другим сельскохозяйственным продуктам. </a:t>
            </a:r>
            <a:endParaRPr lang="ru-RU" sz="1200" dirty="0"/>
          </a:p>
          <a:p>
            <a:pPr algn="just"/>
            <a:r>
              <a:rPr lang="ru-RU" sz="1200" b="1" dirty="0" smtClean="0"/>
              <a:t>	3</a:t>
            </a:r>
            <a:r>
              <a:rPr lang="ru-RU" sz="1200" b="1" dirty="0"/>
              <a:t>. Принять все меры по оказанию помощи переселяющейся пришлой бедноте, организуя переселение, где это возможно. </a:t>
            </a:r>
          </a:p>
          <a:p>
            <a:pPr algn="just"/>
            <a:r>
              <a:rPr lang="ru-RU" sz="1200" b="1" dirty="0" smtClean="0"/>
              <a:t>	4. Уровнять пришлых «иногородних» к казакам в земельном и во всех других отношениях.</a:t>
            </a:r>
          </a:p>
          <a:p>
            <a:pPr algn="just"/>
            <a:r>
              <a:rPr lang="ru-RU" sz="1200" b="1" dirty="0" smtClean="0"/>
              <a:t>	5</a:t>
            </a:r>
            <a:r>
              <a:rPr lang="ru-RU" sz="1200" b="1" dirty="0"/>
              <a:t>. Провести полное разоружение, расстреливая каждого, у кого будет обнаружено оружие после срока сдачи</a:t>
            </a:r>
            <a:r>
              <a:rPr lang="ru-RU" sz="1200" b="1" dirty="0" smtClean="0"/>
              <a:t>…»                       </a:t>
            </a:r>
          </a:p>
          <a:p>
            <a:pPr algn="just"/>
            <a:r>
              <a:rPr lang="ru-RU" sz="1200" b="1" dirty="0"/>
              <a:t> </a:t>
            </a:r>
            <a:r>
              <a:rPr lang="ru-RU" sz="1200" b="1" dirty="0" smtClean="0"/>
              <a:t>                                                               </a:t>
            </a:r>
            <a:r>
              <a:rPr lang="ru-RU" sz="1200" b="1" i="1" dirty="0" smtClean="0">
                <a:solidFill>
                  <a:srgbClr val="0070C0"/>
                </a:solidFill>
              </a:rPr>
              <a:t>из открытых источников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b="1" dirty="0"/>
              <a:t> </a:t>
            </a:r>
            <a:endParaRPr lang="ru-RU" sz="1200" b="1" dirty="0" smtClean="0"/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 </a:t>
            </a:r>
          </a:p>
        </p:txBody>
      </p:sp>
      <p:pic>
        <p:nvPicPr>
          <p:cNvPr id="5" name="Picture 2" descr="C:\Users\Larisa\Desktop\8Fd0KqiABuQ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45" y="1511745"/>
            <a:ext cx="3143255" cy="443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89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24"/>
            <a:ext cx="9396536" cy="7255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203848" y="403467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«История казачьей славы»</a:t>
            </a: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5949281"/>
            <a:ext cx="73083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1600" b="1" i="1" dirty="0">
              <a:solidFill>
                <a:srgbClr val="0070C0"/>
              </a:solidFill>
            </a:endParaRPr>
          </a:p>
          <a:p>
            <a:pPr algn="ctr"/>
            <a:endParaRPr lang="ru-RU" sz="16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      </a:t>
            </a:r>
          </a:p>
          <a:p>
            <a:pPr algn="ctr"/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4                             </a:t>
            </a:r>
            <a:r>
              <a:rPr lang="ru-RU" sz="1400" b="1" i="1" dirty="0" smtClean="0">
                <a:solidFill>
                  <a:srgbClr val="0070C0"/>
                </a:solidFill>
              </a:rPr>
              <a:t>Ф</a:t>
            </a:r>
            <a:r>
              <a:rPr lang="ru-RU" sz="1400" b="1" i="1" dirty="0">
                <a:solidFill>
                  <a:srgbClr val="0070C0"/>
                </a:solidFill>
              </a:rPr>
              <a:t>. Р-107-Р, оп.10, д. 94, л. </a:t>
            </a:r>
            <a:r>
              <a:rPr lang="ru-RU" sz="1400" b="1" i="1" dirty="0" smtClean="0">
                <a:solidFill>
                  <a:srgbClr val="0070C0"/>
                </a:solidFill>
              </a:rPr>
              <a:t>9</a:t>
            </a:r>
            <a:endParaRPr lang="ru-RU" sz="1400" dirty="0"/>
          </a:p>
          <a:p>
            <a:pPr algn="ctr"/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</a:rPr>
              <a:t>    </a:t>
            </a: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1000624"/>
            <a:ext cx="42484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59681" y="695854"/>
            <a:ext cx="69167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</a:rPr>
              <a:t>	</a:t>
            </a:r>
            <a:r>
              <a:rPr lang="ru-RU" sz="1400" b="1" dirty="0" err="1" smtClean="0">
                <a:solidFill>
                  <a:srgbClr val="FF0000"/>
                </a:solidFill>
              </a:rPr>
              <a:t>Расказачивание</a:t>
            </a:r>
            <a:r>
              <a:rPr lang="ru-RU" sz="1400" b="1" dirty="0" smtClean="0">
                <a:solidFill>
                  <a:srgbClr val="FF0000"/>
                </a:solidFill>
              </a:rPr>
              <a:t> - политика</a:t>
            </a:r>
            <a:r>
              <a:rPr lang="ru-RU" sz="1400" b="1" dirty="0">
                <a:solidFill>
                  <a:srgbClr val="FF0000"/>
                </a:solidFill>
              </a:rPr>
              <a:t>, направленная на </a:t>
            </a:r>
            <a:r>
              <a:rPr lang="ru-RU" sz="1400" b="1" dirty="0" smtClean="0">
                <a:solidFill>
                  <a:srgbClr val="FF0000"/>
                </a:solidFill>
              </a:rPr>
              <a:t>ликвидацию казачьего сословия</a:t>
            </a:r>
            <a:r>
              <a:rPr lang="ru-RU" sz="1400" b="1" dirty="0">
                <a:solidFill>
                  <a:srgbClr val="FF0000"/>
                </a:solidFill>
              </a:rPr>
              <a:t>. Принудительное раскулачивание, аресты, расстрелы, ссылки и последующий голод 1932-1933 годов, </a:t>
            </a:r>
            <a:r>
              <a:rPr lang="ru-RU" sz="1400" b="1" dirty="0" smtClean="0">
                <a:solidFill>
                  <a:srgbClr val="FF0000"/>
                </a:solidFill>
              </a:rPr>
              <a:t>унесли </a:t>
            </a:r>
            <a:r>
              <a:rPr lang="ru-RU" sz="1400" b="1" dirty="0">
                <a:solidFill>
                  <a:srgbClr val="FF0000"/>
                </a:solidFill>
              </a:rPr>
              <a:t>миллионы человеческих жизней разрушили </a:t>
            </a:r>
            <a:r>
              <a:rPr lang="ru-RU" sz="1400" b="1" dirty="0" smtClean="0">
                <a:solidFill>
                  <a:srgbClr val="FF0000"/>
                </a:solidFill>
              </a:rPr>
              <a:t>множество крепких казачьих семей. Часто </a:t>
            </a:r>
            <a:r>
              <a:rPr lang="ru-RU" sz="1400" b="1" dirty="0">
                <a:solidFill>
                  <a:srgbClr val="FF0000"/>
                </a:solidFill>
              </a:rPr>
              <a:t>обвинения были сфабрикованы, а задержания проводились без судов и следствий</a:t>
            </a:r>
            <a:r>
              <a:rPr lang="ru-RU" sz="1400" b="1" dirty="0" smtClean="0">
                <a:solidFill>
                  <a:srgbClr val="FF0000"/>
                </a:solidFill>
              </a:rPr>
              <a:t>.</a:t>
            </a:r>
            <a:r>
              <a:rPr lang="ru-RU" sz="1400" dirty="0"/>
              <a:t> </a:t>
            </a:r>
            <a:r>
              <a:rPr lang="ru-RU" sz="1400" b="1" dirty="0">
                <a:solidFill>
                  <a:srgbClr val="FF0000"/>
                </a:solidFill>
              </a:rPr>
              <a:t>	</a:t>
            </a:r>
            <a:r>
              <a:rPr lang="ru-RU" sz="1400" b="1" dirty="0" smtClean="0">
                <a:solidFill>
                  <a:srgbClr val="FF0000"/>
                </a:solidFill>
              </a:rPr>
              <a:t>  </a:t>
            </a:r>
          </a:p>
          <a:p>
            <a:pPr algn="just"/>
            <a:endParaRPr lang="ru-RU" sz="1600" b="1" dirty="0">
              <a:solidFill>
                <a:srgbClr val="FF0000"/>
              </a:solidFill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                   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2690336"/>
            <a:ext cx="7272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i="1" dirty="0" smtClean="0"/>
          </a:p>
          <a:p>
            <a:endParaRPr lang="ru-RU" sz="1400" b="1" i="1" dirty="0"/>
          </a:p>
          <a:p>
            <a:endParaRPr lang="ru-RU" sz="1400" b="1" i="1" dirty="0" smtClean="0"/>
          </a:p>
          <a:p>
            <a:endParaRPr lang="ru-RU" sz="1400" b="1" i="1" dirty="0"/>
          </a:p>
          <a:p>
            <a:endParaRPr lang="ru-RU" sz="1400" b="1" i="1" dirty="0" smtClean="0"/>
          </a:p>
          <a:p>
            <a:endParaRPr lang="ru-RU" sz="1400" b="1" i="1" dirty="0"/>
          </a:p>
          <a:p>
            <a:endParaRPr lang="ru-RU" sz="1400" b="1" i="1" dirty="0"/>
          </a:p>
          <a:p>
            <a:endParaRPr lang="ru-RU" sz="1400" b="1" i="1" dirty="0" smtClean="0"/>
          </a:p>
          <a:p>
            <a:endParaRPr lang="ru-RU" sz="1400" b="1" i="1" dirty="0"/>
          </a:p>
          <a:p>
            <a:endParaRPr lang="ru-RU" sz="1400" b="1" i="1" dirty="0"/>
          </a:p>
        </p:txBody>
      </p:sp>
      <p:pic>
        <p:nvPicPr>
          <p:cNvPr id="2050" name="Picture 2" descr="C:\Users\Larisa\Desktop\Вивчарь фото\Сканировать10004 — коп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30846" y="1193305"/>
            <a:ext cx="2523424" cy="395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75656" y="4437113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 </a:t>
            </a:r>
            <a:r>
              <a:rPr lang="ru-RU" sz="1400" b="1" i="1" dirty="0" smtClean="0"/>
              <a:t>Михаил </a:t>
            </a:r>
            <a:r>
              <a:rPr lang="ru-RU" sz="1400" b="1" i="1" dirty="0"/>
              <a:t>Матвеевич </a:t>
            </a:r>
            <a:r>
              <a:rPr lang="ru-RU" sz="1400" b="1" i="1" dirty="0" err="1"/>
              <a:t>Вивчарь</a:t>
            </a:r>
            <a:r>
              <a:rPr lang="ru-RU" sz="1400" b="1" i="1" dirty="0"/>
              <a:t> (13.11.1945 – 21.02.2003) - профессиональный </a:t>
            </a:r>
            <a:r>
              <a:rPr lang="ru-RU" sz="1400" b="1" i="1" dirty="0" smtClean="0"/>
              <a:t>журналист</a:t>
            </a:r>
            <a:r>
              <a:rPr lang="ru-RU" sz="1400" b="1" i="1" dirty="0"/>
              <a:t>. </a:t>
            </a:r>
            <a:endParaRPr lang="ru-RU" sz="1400" b="1" i="1" dirty="0" smtClean="0"/>
          </a:p>
          <a:p>
            <a:pPr algn="ctr"/>
            <a:r>
              <a:rPr lang="ru-RU" sz="1400" b="1" i="1" dirty="0" smtClean="0"/>
              <a:t>С </a:t>
            </a:r>
            <a:r>
              <a:rPr lang="ru-RU" sz="1400" b="1" i="1" dirty="0"/>
              <a:t>1985 года работал в редакции районной газеты «Знамя Ленина». </a:t>
            </a:r>
            <a:r>
              <a:rPr lang="ru-RU" sz="1400" b="1" i="1" dirty="0" smtClean="0"/>
              <a:t>В </a:t>
            </a:r>
            <a:r>
              <a:rPr lang="ru-RU" sz="1400" b="1" i="1" dirty="0"/>
              <a:t>1991-1992 годах исполнял обязанности главы Щербиновского района</a:t>
            </a:r>
            <a:r>
              <a:rPr lang="ru-RU" sz="1400" b="1" i="1" dirty="0" smtClean="0"/>
              <a:t>. Михаил </a:t>
            </a:r>
            <a:r>
              <a:rPr lang="ru-RU" sz="1400" b="1" i="1" dirty="0"/>
              <a:t>Матвеевич увлекался историей </a:t>
            </a:r>
            <a:r>
              <a:rPr lang="ru-RU" sz="1400" b="1" i="1" dirty="0" smtClean="0"/>
              <a:t>района и стоял </a:t>
            </a:r>
            <a:r>
              <a:rPr lang="ru-RU" sz="1400" b="1" i="1" dirty="0"/>
              <a:t>у истоков возрождения казачества, участвовал в создании и организации районного казачьего общества, был инициатором установления памятника жертвам голодомора в станице Старощербиновской. </a:t>
            </a:r>
            <a:r>
              <a:rPr lang="ru-RU" sz="1400" b="1" i="1" dirty="0" smtClean="0"/>
              <a:t>В процессе создания  своего документального очерка </a:t>
            </a:r>
            <a:r>
              <a:rPr lang="ru-RU" sz="1400" b="1" i="1" dirty="0"/>
              <a:t>«Геноцид» он </a:t>
            </a:r>
            <a:r>
              <a:rPr lang="ru-RU" sz="1400" b="1" i="1" dirty="0" smtClean="0"/>
              <a:t>исследовал </a:t>
            </a:r>
            <a:r>
              <a:rPr lang="ru-RU" sz="1400" b="1" i="1" dirty="0"/>
              <a:t>тему голодомора и репрессий на </a:t>
            </a:r>
            <a:r>
              <a:rPr lang="ru-RU" sz="1400" b="1" i="1" dirty="0" smtClean="0"/>
              <a:t>Кубани </a:t>
            </a:r>
            <a:r>
              <a:rPr lang="ru-RU" sz="1400" b="1" i="1" dirty="0"/>
              <a:t>в 30-е годы ХХ века. </a:t>
            </a:r>
            <a:r>
              <a:rPr lang="ru-RU" sz="1400" b="1" i="1" dirty="0" smtClean="0"/>
              <a:t>В </a:t>
            </a:r>
            <a:r>
              <a:rPr lang="ru-RU" sz="1400" b="1" i="1" dirty="0"/>
              <a:t>том, что эта страница истории </a:t>
            </a:r>
            <a:r>
              <a:rPr lang="ru-RU" sz="1400" b="1" i="1" dirty="0" smtClean="0"/>
              <a:t>нашего района была </a:t>
            </a:r>
            <a:r>
              <a:rPr lang="ru-RU" sz="1400" b="1" i="1" dirty="0"/>
              <a:t>сохранена и получила новую оценку – </a:t>
            </a:r>
            <a:r>
              <a:rPr lang="ru-RU" sz="1400" b="1" i="1" dirty="0" smtClean="0"/>
              <a:t>его заслуга. История его семьи </a:t>
            </a:r>
            <a:r>
              <a:rPr lang="ru-RU" sz="1400" b="1" dirty="0" smtClean="0"/>
              <a:t>показывает, как события  геноцида отразились </a:t>
            </a:r>
            <a:r>
              <a:rPr lang="ru-RU" sz="1400" b="1" dirty="0"/>
              <a:t>на судьбах жителей  Щербиновского района</a:t>
            </a:r>
          </a:p>
          <a:p>
            <a:pPr algn="ctr"/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</a:rPr>
              <a:t>    </a:t>
            </a:r>
            <a:endParaRPr lang="ru-RU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46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3" y="-171400"/>
            <a:ext cx="9396536" cy="7255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203848" y="403467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«История казачьей славы»</a:t>
            </a: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5949281"/>
            <a:ext cx="7308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1600" b="1" i="1" dirty="0">
              <a:solidFill>
                <a:srgbClr val="0070C0"/>
              </a:solidFill>
            </a:endParaRPr>
          </a:p>
          <a:p>
            <a:pPr algn="ctr"/>
            <a:endParaRPr lang="ru-RU" sz="16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5                   </a:t>
            </a:r>
            <a:r>
              <a:rPr lang="ru-RU" sz="1400" b="1" i="1" dirty="0" smtClean="0">
                <a:solidFill>
                  <a:srgbClr val="0070C0"/>
                </a:solidFill>
              </a:rPr>
              <a:t>Ф</a:t>
            </a:r>
            <a:r>
              <a:rPr lang="ru-RU" sz="1400" b="1" i="1" dirty="0">
                <a:solidFill>
                  <a:srgbClr val="0070C0"/>
                </a:solidFill>
              </a:rPr>
              <a:t>. Р-107-Р, оп.10, д. 94, л. </a:t>
            </a:r>
            <a:r>
              <a:rPr lang="ru-RU" sz="1400" b="1" i="1" dirty="0" smtClean="0">
                <a:solidFill>
                  <a:srgbClr val="0070C0"/>
                </a:solidFill>
              </a:rPr>
              <a:t>1-2</a:t>
            </a:r>
            <a:endParaRPr lang="ru-RU" sz="1400" dirty="0"/>
          </a:p>
          <a:p>
            <a:pPr algn="ctr"/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</a:rPr>
              <a:t>    </a:t>
            </a: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1000624"/>
            <a:ext cx="42484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59681" y="695854"/>
            <a:ext cx="69167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</a:rPr>
              <a:t>	</a:t>
            </a:r>
          </a:p>
          <a:p>
            <a:pPr algn="just"/>
            <a:endParaRPr lang="ru-RU" sz="1600" b="1" dirty="0">
              <a:solidFill>
                <a:srgbClr val="FF0000"/>
              </a:solidFill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                   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C:\Users\Larisa\Desktop\Вивчарь фото\Сканировать1 — коп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776" y="880390"/>
            <a:ext cx="2939310" cy="3740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59681" y="2690336"/>
            <a:ext cx="738431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i="1" dirty="0" smtClean="0"/>
          </a:p>
          <a:p>
            <a:endParaRPr lang="ru-RU" sz="1400" b="1" i="1" dirty="0"/>
          </a:p>
          <a:p>
            <a:endParaRPr lang="ru-RU" sz="1400" b="1" i="1" dirty="0" smtClean="0"/>
          </a:p>
          <a:p>
            <a:endParaRPr lang="ru-RU" sz="1400" b="1" i="1" dirty="0"/>
          </a:p>
          <a:p>
            <a:endParaRPr lang="ru-RU" sz="1400" b="1" i="1" dirty="0" smtClean="0"/>
          </a:p>
          <a:p>
            <a:endParaRPr lang="ru-RU" sz="1400" b="1" i="1" dirty="0"/>
          </a:p>
          <a:p>
            <a:endParaRPr lang="ru-RU" sz="1400" b="1" i="1" dirty="0" smtClean="0"/>
          </a:p>
          <a:p>
            <a:endParaRPr lang="ru-RU" sz="1400" b="1" i="1" dirty="0"/>
          </a:p>
          <a:p>
            <a:endParaRPr lang="ru-RU" sz="1400" b="1" i="1" dirty="0" smtClean="0"/>
          </a:p>
          <a:p>
            <a:r>
              <a:rPr lang="ru-RU" sz="1400" b="1" i="1" dirty="0" smtClean="0"/>
              <a:t>Слева-направо:</a:t>
            </a:r>
            <a:r>
              <a:rPr lang="ru-RU" sz="1400" b="1" i="1" dirty="0"/>
              <a:t> </a:t>
            </a:r>
            <a:r>
              <a:rPr lang="ru-RU" sz="1400" b="1" i="1" dirty="0" smtClean="0"/>
              <a:t>                                                              </a:t>
            </a:r>
            <a:r>
              <a:rPr lang="ru-RU" sz="1400" b="1" i="1" dirty="0" err="1" smtClean="0"/>
              <a:t>Вивчарь</a:t>
            </a:r>
            <a:r>
              <a:rPr lang="ru-RU" sz="1400" b="1" i="1" dirty="0" smtClean="0"/>
              <a:t> </a:t>
            </a:r>
            <a:r>
              <a:rPr lang="ru-RU" sz="1400" b="1" i="1" dirty="0"/>
              <a:t>(Яценко) </a:t>
            </a:r>
            <a:r>
              <a:rPr lang="ru-RU" sz="1400" b="1" i="1" dirty="0" err="1"/>
              <a:t>Ефимия</a:t>
            </a:r>
            <a:r>
              <a:rPr lang="ru-RU" sz="1400" b="1" i="1" dirty="0"/>
              <a:t> </a:t>
            </a:r>
            <a:r>
              <a:rPr lang="ru-RU" sz="1400" b="1" i="1" dirty="0" smtClean="0"/>
              <a:t>Федоровна </a:t>
            </a:r>
            <a:endParaRPr lang="ru-RU" sz="1400" b="1" i="1" dirty="0"/>
          </a:p>
          <a:p>
            <a:r>
              <a:rPr lang="ru-RU" sz="1400" b="1" i="1" dirty="0" smtClean="0"/>
              <a:t>Олейник (</a:t>
            </a:r>
            <a:r>
              <a:rPr lang="ru-RU" sz="1400" b="1" i="1" dirty="0" err="1" smtClean="0"/>
              <a:t>Вивчарь</a:t>
            </a:r>
            <a:r>
              <a:rPr lang="ru-RU" sz="1400" b="1" i="1" dirty="0" smtClean="0"/>
              <a:t>) Наталья                                                                      с детьми.</a:t>
            </a:r>
          </a:p>
          <a:p>
            <a:r>
              <a:rPr lang="ru-RU" sz="1400" b="1" i="1" dirty="0" smtClean="0"/>
              <a:t>Никифоровна, </a:t>
            </a:r>
            <a:r>
              <a:rPr lang="ru-RU" sz="1400" b="1" i="1" dirty="0" err="1" smtClean="0"/>
              <a:t>Вивчарь</a:t>
            </a:r>
            <a:r>
              <a:rPr lang="ru-RU" sz="1400" b="1" i="1" dirty="0" smtClean="0"/>
              <a:t> Марфа Ильинична,         Слева-направо</a:t>
            </a:r>
            <a:r>
              <a:rPr lang="ru-RU" sz="1400" b="1" i="1" dirty="0"/>
              <a:t>: </a:t>
            </a:r>
            <a:endParaRPr lang="ru-RU" sz="1400" b="1" i="1" dirty="0" smtClean="0"/>
          </a:p>
          <a:p>
            <a:r>
              <a:rPr lang="ru-RU" sz="1400" b="1" i="1" dirty="0" err="1" smtClean="0"/>
              <a:t>Вивчарь</a:t>
            </a:r>
            <a:r>
              <a:rPr lang="ru-RU" sz="1400" b="1" i="1" dirty="0" smtClean="0"/>
              <a:t> (Яценко) </a:t>
            </a:r>
            <a:r>
              <a:rPr lang="ru-RU" sz="1400" b="1" i="1" dirty="0" err="1" smtClean="0"/>
              <a:t>Ефимия</a:t>
            </a:r>
            <a:r>
              <a:rPr lang="ru-RU" sz="1400" b="1" i="1" dirty="0" smtClean="0"/>
              <a:t> Федоровна.                   </a:t>
            </a:r>
            <a:r>
              <a:rPr lang="ru-RU" sz="1400" b="1" i="1" dirty="0" err="1" smtClean="0"/>
              <a:t>Вивчарь</a:t>
            </a:r>
            <a:r>
              <a:rPr lang="ru-RU" sz="1400" b="1" i="1" dirty="0" smtClean="0"/>
              <a:t> </a:t>
            </a:r>
            <a:r>
              <a:rPr lang="ru-RU" sz="1400" b="1" i="1" dirty="0"/>
              <a:t>Матвей </a:t>
            </a:r>
            <a:r>
              <a:rPr lang="ru-RU" sz="1400" b="1" i="1" dirty="0" smtClean="0"/>
              <a:t>Матвеевич, </a:t>
            </a:r>
          </a:p>
          <a:p>
            <a:r>
              <a:rPr lang="ru-RU" sz="1400" b="1" i="1" dirty="0" smtClean="0"/>
              <a:t>Дети: слева </a:t>
            </a:r>
            <a:r>
              <a:rPr lang="ru-RU" sz="1400" b="1" i="1" dirty="0" err="1" smtClean="0"/>
              <a:t>Вивчарь</a:t>
            </a:r>
            <a:r>
              <a:rPr lang="ru-RU" sz="1400" b="1" i="1" dirty="0" smtClean="0"/>
              <a:t> Иван Матвеевич,                </a:t>
            </a:r>
            <a:r>
              <a:rPr lang="ru-RU" sz="1400" b="1" i="1" dirty="0" err="1" smtClean="0"/>
              <a:t>Вивчарь</a:t>
            </a:r>
            <a:r>
              <a:rPr lang="ru-RU" sz="1400" b="1" i="1" dirty="0" smtClean="0"/>
              <a:t> </a:t>
            </a:r>
            <a:r>
              <a:rPr lang="ru-RU" sz="1400" b="1" i="1" dirty="0"/>
              <a:t>Павел Матвеевич, </a:t>
            </a:r>
            <a:r>
              <a:rPr lang="ru-RU" sz="1400" b="1" i="1" dirty="0" smtClean="0"/>
              <a:t> </a:t>
            </a:r>
          </a:p>
          <a:p>
            <a:r>
              <a:rPr lang="ru-RU" sz="1400" b="1" i="1" dirty="0" smtClean="0"/>
              <a:t>Справа </a:t>
            </a:r>
            <a:r>
              <a:rPr lang="ru-RU" sz="1400" b="1" i="1" dirty="0" err="1" smtClean="0"/>
              <a:t>Вивчарь</a:t>
            </a:r>
            <a:r>
              <a:rPr lang="ru-RU" sz="1400" b="1" i="1" dirty="0" smtClean="0"/>
              <a:t> Матвей Матвеевич                     </a:t>
            </a:r>
            <a:r>
              <a:rPr lang="ru-RU" sz="1400" b="1" i="1" dirty="0" err="1"/>
              <a:t>Вивчарь</a:t>
            </a:r>
            <a:r>
              <a:rPr lang="ru-RU" sz="1400" b="1" i="1" dirty="0"/>
              <a:t> Иван Матвеевич</a:t>
            </a:r>
          </a:p>
          <a:p>
            <a:r>
              <a:rPr lang="ru-RU" sz="1400" b="1" i="1" dirty="0" smtClean="0"/>
              <a:t> </a:t>
            </a:r>
            <a:endParaRPr lang="ru-RU" sz="1400" b="1" i="1" dirty="0"/>
          </a:p>
          <a:p>
            <a:r>
              <a:rPr lang="ru-RU" sz="1400" b="1" i="1" dirty="0" smtClean="0"/>
              <a:t>Ст</a:t>
            </a:r>
            <a:r>
              <a:rPr lang="ru-RU" sz="1400" b="1" i="1" dirty="0"/>
              <a:t>. </a:t>
            </a:r>
            <a:r>
              <a:rPr lang="ru-RU" sz="1400" b="1" i="1" dirty="0" smtClean="0"/>
              <a:t>Старощербиновская, 1904 год                          Ст</a:t>
            </a:r>
            <a:r>
              <a:rPr lang="ru-RU" sz="1400" b="1" i="1" dirty="0"/>
              <a:t>. Старощербиновская, 1915 год</a:t>
            </a:r>
          </a:p>
          <a:p>
            <a:r>
              <a:rPr lang="ru-RU" sz="1400" b="1" i="1" dirty="0" smtClean="0"/>
              <a:t>     </a:t>
            </a:r>
            <a:endParaRPr lang="ru-RU" sz="1400" b="1" i="1" dirty="0"/>
          </a:p>
        </p:txBody>
      </p:sp>
      <p:pic>
        <p:nvPicPr>
          <p:cNvPr id="3074" name="Picture 2" descr="C:\Users\Larisa\Desktop\Вивчарь фото\IMG_4425 — копия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20532" y="1283586"/>
            <a:ext cx="3740168" cy="293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97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305"/>
            <a:ext cx="9396536" cy="7255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203848" y="403467"/>
            <a:ext cx="4824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«История казачьей славы»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27785" y="4437113"/>
            <a:ext cx="540059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1600" b="1" i="1" dirty="0" smtClean="0">
              <a:solidFill>
                <a:srgbClr val="0070C0"/>
              </a:solidFill>
            </a:endParaRPr>
          </a:p>
          <a:p>
            <a:pPr algn="r"/>
            <a:r>
              <a:rPr lang="ru-RU" sz="1400" b="1" i="1" dirty="0" err="1" smtClean="0"/>
              <a:t>Вивчарь</a:t>
            </a:r>
            <a:r>
              <a:rPr lang="ru-RU" sz="1400" b="1" i="1" dirty="0" smtClean="0"/>
              <a:t> Матвей Никифорович </a:t>
            </a:r>
          </a:p>
          <a:p>
            <a:pPr algn="r"/>
            <a:r>
              <a:rPr lang="ru-RU" sz="1400" b="1" i="1" dirty="0" smtClean="0"/>
              <a:t>(1888-1929)</a:t>
            </a:r>
          </a:p>
          <a:p>
            <a:pPr algn="r"/>
            <a:r>
              <a:rPr lang="ru-RU" sz="1400" b="1" i="1" dirty="0" smtClean="0"/>
              <a:t>Фото 1929 года</a:t>
            </a:r>
            <a:endParaRPr lang="ru-RU" sz="1400" b="1" i="1" dirty="0"/>
          </a:p>
          <a:p>
            <a:pPr algn="r"/>
            <a:endParaRPr lang="ru-RU" sz="1600" b="1" i="1" dirty="0" smtClean="0">
              <a:solidFill>
                <a:srgbClr val="0070C0"/>
              </a:solidFill>
            </a:endParaRP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  <a:p>
            <a:pPr algn="r"/>
            <a:endParaRPr lang="ru-RU" sz="1600" b="1" i="1" dirty="0" smtClean="0">
              <a:solidFill>
                <a:srgbClr val="0070C0"/>
              </a:solidFill>
            </a:endParaRPr>
          </a:p>
          <a:p>
            <a:pPr algn="r"/>
            <a:r>
              <a:rPr lang="ru-RU" sz="1400" b="1" i="1" dirty="0" smtClean="0">
                <a:solidFill>
                  <a:srgbClr val="0070C0"/>
                </a:solidFill>
              </a:rPr>
              <a:t> </a:t>
            </a:r>
            <a:endParaRPr lang="ru-RU" sz="16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6              </a:t>
            </a:r>
            <a:r>
              <a:rPr lang="ru-RU" sz="1400" b="1" i="1" dirty="0" smtClean="0">
                <a:solidFill>
                  <a:srgbClr val="0070C0"/>
                </a:solidFill>
              </a:rPr>
              <a:t>Ф</a:t>
            </a:r>
            <a:r>
              <a:rPr lang="ru-RU" sz="1400" b="1" i="1" dirty="0">
                <a:solidFill>
                  <a:srgbClr val="0070C0"/>
                </a:solidFill>
              </a:rPr>
              <a:t>. Р-107-Р, оп.10, д. 94, л. 7</a:t>
            </a:r>
          </a:p>
          <a:p>
            <a:pPr algn="ctr"/>
            <a:endParaRPr lang="ru-RU" sz="16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51820" y="418112"/>
            <a:ext cx="4968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600" b="1" dirty="0" smtClean="0"/>
          </a:p>
          <a:p>
            <a:pPr algn="just"/>
            <a:r>
              <a:rPr lang="ru-RU" sz="1600" b="1" dirty="0" smtClean="0"/>
              <a:t>	</a:t>
            </a:r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836712"/>
            <a:ext cx="67687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>
              <a:solidFill>
                <a:srgbClr val="FF0000"/>
              </a:solidFill>
            </a:endParaRPr>
          </a:p>
          <a:p>
            <a:pPr algn="ctr"/>
            <a:endParaRPr lang="ru-RU" sz="1600" b="1" dirty="0">
              <a:solidFill>
                <a:srgbClr val="FF0000"/>
              </a:solidFill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endParaRPr lang="ru-RU" sz="1600" b="1" dirty="0">
              <a:solidFill>
                <a:srgbClr val="FF0000"/>
              </a:solidFill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endParaRPr lang="ru-RU" sz="1600" b="1" dirty="0">
              <a:solidFill>
                <a:srgbClr val="FF0000"/>
              </a:solidFill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i="1" dirty="0"/>
              <a:t> 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H="1" flipV="1">
            <a:off x="5436096" y="5563184"/>
            <a:ext cx="3518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70C0"/>
                </a:solidFill>
              </a:rPr>
              <a:t> </a:t>
            </a:r>
            <a:endParaRPr lang="ru-RU" b="1" i="1" dirty="0" smtClean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38256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000" b="1" i="1" dirty="0">
              <a:solidFill>
                <a:srgbClr val="0070C0"/>
              </a:solidFill>
            </a:endParaRPr>
          </a:p>
          <a:p>
            <a:r>
              <a:rPr lang="ru-RU" sz="2000" b="1" i="1" dirty="0">
                <a:solidFill>
                  <a:srgbClr val="0070C0"/>
                </a:solidFill>
              </a:rPr>
              <a:t>                       </a:t>
            </a:r>
            <a:endParaRPr lang="ru-RU" sz="2000" dirty="0"/>
          </a:p>
        </p:txBody>
      </p:sp>
      <p:pic>
        <p:nvPicPr>
          <p:cNvPr id="1027" name="Picture 3" descr="C:\Users\Larisa\Desktop\Вивчарь фото\Сканировать10002 — копия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314" y="710499"/>
            <a:ext cx="2891011" cy="4358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arisa\Desktop\Вивчарь фото\Сканировать10001 — копия — копия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274" y="849628"/>
            <a:ext cx="3987451" cy="346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Larisa\Desktop\Вивчарь фото\Сканировать10002 — копия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994" y="3422381"/>
            <a:ext cx="2042053" cy="3174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99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6" y="0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763688" y="403467"/>
            <a:ext cx="6264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white">
                    <a:lumMod val="50000"/>
                  </a:prstClr>
                </a:solidFill>
              </a:rPr>
              <a:t>«История казачьей славы»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63688" y="5309880"/>
            <a:ext cx="727280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/>
              <a:t>Фото сделано станичниками в </a:t>
            </a:r>
            <a:r>
              <a:rPr lang="ru-RU" sz="1400" b="1" i="1" dirty="0" err="1" smtClean="0"/>
              <a:t>концетрационном</a:t>
            </a:r>
            <a:r>
              <a:rPr lang="ru-RU" sz="1400" b="1" i="1" dirty="0" smtClean="0"/>
              <a:t> лагере (Беломорканал) в 1932 году.</a:t>
            </a:r>
          </a:p>
          <a:p>
            <a:pPr algn="ctr"/>
            <a:r>
              <a:rPr lang="ru-RU" sz="1400" b="1" i="1" dirty="0" smtClean="0"/>
              <a:t>Слева </a:t>
            </a:r>
            <a:r>
              <a:rPr lang="ru-RU" sz="1400" b="1" i="1" dirty="0" err="1" smtClean="0"/>
              <a:t>Вивчарь</a:t>
            </a:r>
            <a:r>
              <a:rPr lang="ru-RU" sz="1400" b="1" i="1" dirty="0" smtClean="0"/>
              <a:t> Матвей Матвеевич, в центре Пономаренко Арсений (родственник Матвея по деду), справа Довженко Григорий Иванович.   </a:t>
            </a:r>
          </a:p>
          <a:p>
            <a:pPr algn="ctr"/>
            <a:r>
              <a:rPr lang="ru-RU" sz="1400" b="1" i="1" dirty="0" smtClean="0"/>
              <a:t>Все вернулись в ст. Старощербиновскую в 1933 году</a:t>
            </a:r>
          </a:p>
          <a:p>
            <a:r>
              <a:rPr lang="ru-RU" b="1" i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</a:t>
            </a:r>
          </a:p>
          <a:p>
            <a:r>
              <a:rPr lang="ru-RU" b="1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7                            </a:t>
            </a:r>
            <a:r>
              <a:rPr lang="ru-RU" sz="1400" b="1" i="1" dirty="0" smtClean="0">
                <a:solidFill>
                  <a:srgbClr val="0070C0"/>
                </a:solidFill>
              </a:rPr>
              <a:t>Ф</a:t>
            </a:r>
            <a:r>
              <a:rPr lang="ru-RU" sz="1400" b="1" i="1" dirty="0">
                <a:solidFill>
                  <a:srgbClr val="0070C0"/>
                </a:solidFill>
              </a:rPr>
              <a:t>. Р-107-Р, </a:t>
            </a:r>
            <a:r>
              <a:rPr lang="ru-RU" sz="1400" b="1" i="1" dirty="0" smtClean="0">
                <a:solidFill>
                  <a:srgbClr val="0070C0"/>
                </a:solidFill>
              </a:rPr>
              <a:t>оп.10, </a:t>
            </a:r>
            <a:r>
              <a:rPr lang="ru-RU" sz="1400" b="1" i="1" dirty="0">
                <a:solidFill>
                  <a:srgbClr val="0070C0"/>
                </a:solidFill>
              </a:rPr>
              <a:t>д. </a:t>
            </a:r>
            <a:r>
              <a:rPr lang="ru-RU" sz="1400" b="1" i="1" dirty="0" smtClean="0">
                <a:solidFill>
                  <a:srgbClr val="0070C0"/>
                </a:solidFill>
              </a:rPr>
              <a:t>94</a:t>
            </a:r>
            <a:r>
              <a:rPr lang="ru-RU" sz="1400" b="1" i="1" dirty="0">
                <a:solidFill>
                  <a:srgbClr val="0070C0"/>
                </a:solidFill>
              </a:rPr>
              <a:t>, </a:t>
            </a:r>
            <a:r>
              <a:rPr lang="ru-RU" sz="1400" b="1" i="1" dirty="0" smtClean="0">
                <a:solidFill>
                  <a:srgbClr val="0070C0"/>
                </a:solidFill>
              </a:rPr>
              <a:t>л.8</a:t>
            </a:r>
            <a:r>
              <a:rPr lang="ru-RU" sz="1400" b="1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ru-RU" sz="1400" b="1" i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07501" y="4601994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prstClr val="black"/>
                </a:solidFill>
              </a:rPr>
              <a:t>	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674948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just">
              <a:lnSpc>
                <a:spcPct val="115000"/>
              </a:lnSpc>
            </a:pPr>
            <a:endParaRPr lang="ru-RU" sz="1600" b="1" dirty="0" smtClean="0">
              <a:solidFill>
                <a:prstClr val="black"/>
              </a:solidFill>
            </a:endParaRPr>
          </a:p>
          <a:p>
            <a:pPr indent="449580" algn="just">
              <a:lnSpc>
                <a:spcPct val="115000"/>
              </a:lnSpc>
            </a:pPr>
            <a:endParaRPr lang="ru-RU" sz="1600" b="1" dirty="0">
              <a:solidFill>
                <a:prstClr val="black"/>
              </a:solidFill>
            </a:endParaRPr>
          </a:p>
          <a:p>
            <a:pPr indent="449580" algn="just">
              <a:lnSpc>
                <a:spcPct val="115000"/>
              </a:lnSpc>
            </a:pPr>
            <a:endParaRPr lang="ru-RU" sz="1600" b="1" dirty="0" smtClean="0">
              <a:solidFill>
                <a:prstClr val="black"/>
              </a:solidFill>
            </a:endParaRPr>
          </a:p>
          <a:p>
            <a:pPr indent="449580" algn="just">
              <a:lnSpc>
                <a:spcPct val="115000"/>
              </a:lnSpc>
            </a:pPr>
            <a:endParaRPr lang="ru-RU" sz="1600" b="1" dirty="0">
              <a:solidFill>
                <a:prstClr val="black"/>
              </a:solidFill>
            </a:endParaRPr>
          </a:p>
          <a:p>
            <a:pPr indent="449580" algn="just">
              <a:lnSpc>
                <a:spcPct val="115000"/>
              </a:lnSpc>
            </a:pPr>
            <a:endParaRPr lang="ru-RU" sz="1600" b="1" dirty="0" smtClean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96036" y="739143"/>
            <a:ext cx="39244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/>
              <a:t>	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5" y="742637"/>
            <a:ext cx="7272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C00000"/>
                </a:solidFill>
              </a:rPr>
              <a:t>	</a:t>
            </a:r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1547664" y="5300626"/>
            <a:ext cx="72728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0070C0"/>
                </a:solidFill>
              </a:rPr>
              <a:t>  </a:t>
            </a:r>
            <a:endParaRPr lang="ru-RU" sz="1400" b="1" i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2699792" y="4940547"/>
            <a:ext cx="51845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 smtClean="0"/>
          </a:p>
          <a:p>
            <a:pPr algn="ctr"/>
            <a:endParaRPr lang="ru-RU" sz="1400" b="1" dirty="0"/>
          </a:p>
          <a:p>
            <a:pPr algn="ctr"/>
            <a:endParaRPr lang="ru-RU" sz="1400" b="1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1547664" y="572744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b="1" dirty="0" smtClean="0"/>
          </a:p>
          <a:p>
            <a:pPr algn="just"/>
            <a:r>
              <a:rPr lang="ru-RU" sz="1400" b="1" dirty="0"/>
              <a:t>	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835696" y="5229493"/>
            <a:ext cx="60486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 </a:t>
            </a:r>
          </a:p>
          <a:p>
            <a:pPr algn="ctr"/>
            <a:r>
              <a:rPr lang="ru-RU" sz="1400" b="1" dirty="0"/>
              <a:t> </a:t>
            </a:r>
            <a:r>
              <a:rPr lang="ru-RU" sz="1400" b="1" dirty="0" smtClean="0"/>
              <a:t>           </a:t>
            </a:r>
            <a:endParaRPr lang="ru-RU" sz="1400" b="1" dirty="0"/>
          </a:p>
        </p:txBody>
      </p:sp>
      <p:pic>
        <p:nvPicPr>
          <p:cNvPr id="4098" name="Picture 2" descr="C:\Users\Larisa\Desktop\Вивчарь фото\Сканировать10003 — коп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35015" y="-143739"/>
            <a:ext cx="4542406" cy="634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arisa\Desktop\Вивчарь фото\Сканировать10001 — копия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158" y="3482410"/>
            <a:ext cx="4914314" cy="164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38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246" y="-140407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763688" y="403467"/>
            <a:ext cx="6264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white">
                    <a:lumMod val="50000"/>
                  </a:prstClr>
                </a:solidFill>
              </a:rPr>
              <a:t>«История </a:t>
            </a:r>
            <a:r>
              <a:rPr lang="ru-RU" sz="1600" smtClean="0">
                <a:solidFill>
                  <a:prstClr val="white">
                    <a:lumMod val="50000"/>
                  </a:prstClr>
                </a:solidFill>
              </a:rPr>
              <a:t>казачьей славы»</a:t>
            </a:r>
            <a:endParaRPr lang="ru-RU" sz="1600" dirty="0" smtClean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7501" y="6348809"/>
            <a:ext cx="6705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rgbClr val="0070C0"/>
                </a:solidFill>
              </a:rPr>
              <a:t>                                                        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8</a:t>
            </a:r>
            <a:r>
              <a:rPr lang="ru-RU" sz="1400" b="1" i="1" dirty="0" smtClean="0">
                <a:solidFill>
                  <a:srgbClr val="0070C0"/>
                </a:solidFill>
              </a:rPr>
              <a:t>                                                      Ф</a:t>
            </a:r>
            <a:r>
              <a:rPr lang="ru-RU" sz="1400" b="1" i="1" dirty="0">
                <a:solidFill>
                  <a:srgbClr val="0070C0"/>
                </a:solidFill>
              </a:rPr>
              <a:t>.-107, оп. </a:t>
            </a:r>
            <a:r>
              <a:rPr lang="ru-RU" sz="1400" b="1" i="1" dirty="0" smtClean="0">
                <a:solidFill>
                  <a:srgbClr val="0070C0"/>
                </a:solidFill>
              </a:rPr>
              <a:t>10, </a:t>
            </a:r>
            <a:r>
              <a:rPr lang="ru-RU" sz="1400" b="1" i="1" dirty="0">
                <a:solidFill>
                  <a:srgbClr val="0070C0"/>
                </a:solidFill>
              </a:rPr>
              <a:t>д. </a:t>
            </a:r>
            <a:r>
              <a:rPr lang="ru-RU" sz="1400" b="1" i="1" dirty="0" smtClean="0">
                <a:solidFill>
                  <a:srgbClr val="0070C0"/>
                </a:solidFill>
              </a:rPr>
              <a:t>29, л.6        </a:t>
            </a:r>
            <a:endParaRPr lang="ru-RU" sz="1600" b="1" i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07501" y="4601994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prstClr val="black"/>
                </a:solidFill>
              </a:rPr>
              <a:t>	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674948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just">
              <a:lnSpc>
                <a:spcPct val="115000"/>
              </a:lnSpc>
            </a:pPr>
            <a:endParaRPr lang="ru-RU" sz="1600" b="1" dirty="0" smtClean="0">
              <a:solidFill>
                <a:prstClr val="black"/>
              </a:solidFill>
            </a:endParaRPr>
          </a:p>
          <a:p>
            <a:pPr indent="449580" algn="just">
              <a:lnSpc>
                <a:spcPct val="115000"/>
              </a:lnSpc>
            </a:pPr>
            <a:endParaRPr lang="ru-RU" sz="1600" b="1" dirty="0">
              <a:solidFill>
                <a:prstClr val="black"/>
              </a:solidFill>
            </a:endParaRPr>
          </a:p>
          <a:p>
            <a:pPr indent="449580" algn="just">
              <a:lnSpc>
                <a:spcPct val="115000"/>
              </a:lnSpc>
            </a:pPr>
            <a:endParaRPr lang="ru-RU" sz="1600" b="1" dirty="0" smtClean="0">
              <a:solidFill>
                <a:prstClr val="black"/>
              </a:solidFill>
            </a:endParaRPr>
          </a:p>
          <a:p>
            <a:pPr indent="449580" algn="just">
              <a:lnSpc>
                <a:spcPct val="115000"/>
              </a:lnSpc>
            </a:pPr>
            <a:endParaRPr lang="ru-RU" sz="1600" b="1" dirty="0">
              <a:solidFill>
                <a:prstClr val="black"/>
              </a:solidFill>
            </a:endParaRPr>
          </a:p>
          <a:p>
            <a:pPr indent="449580" algn="just">
              <a:lnSpc>
                <a:spcPct val="115000"/>
              </a:lnSpc>
            </a:pPr>
            <a:endParaRPr lang="ru-RU" sz="1600" b="1" dirty="0" smtClean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96036" y="739143"/>
            <a:ext cx="39244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/>
              <a:t>	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76057" y="742637"/>
            <a:ext cx="37444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C00000"/>
                </a:solidFill>
              </a:rPr>
              <a:t>Ежедневный бюллетень «Сломить 	саботаж хлебосдачи, организованный кулачеством», </a:t>
            </a:r>
          </a:p>
          <a:p>
            <a:pPr algn="just"/>
            <a:r>
              <a:rPr lang="ru-RU" sz="1400" b="1" dirty="0">
                <a:solidFill>
                  <a:srgbClr val="C00000"/>
                </a:solidFill>
              </a:rPr>
              <a:t>с</a:t>
            </a:r>
            <a:r>
              <a:rPr lang="ru-RU" sz="1400" b="1" dirty="0" smtClean="0">
                <a:solidFill>
                  <a:srgbClr val="C00000"/>
                </a:solidFill>
              </a:rPr>
              <a:t>т. Старощербиновская, январь 1933 года</a:t>
            </a:r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1547664" y="5300626"/>
            <a:ext cx="72728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0070C0"/>
                </a:solidFill>
              </a:rPr>
              <a:t>  </a:t>
            </a:r>
            <a:endParaRPr lang="ru-RU" sz="1400" b="1" i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2699792" y="4940547"/>
            <a:ext cx="51845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 smtClean="0"/>
          </a:p>
          <a:p>
            <a:pPr algn="ctr"/>
            <a:endParaRPr lang="ru-RU" sz="1400" b="1" dirty="0"/>
          </a:p>
          <a:p>
            <a:pPr algn="ctr"/>
            <a:endParaRPr lang="ru-RU" sz="1400" b="1" dirty="0" smtClean="0"/>
          </a:p>
        </p:txBody>
      </p:sp>
      <p:pic>
        <p:nvPicPr>
          <p:cNvPr id="11" name="Picture 2" descr="C:\Users\Larisa\Desktop\ГЕНОЦИД\О занесении на черную доску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39143"/>
            <a:ext cx="3595127" cy="5390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arisa\Desktop\ГЕНОЦИД\фото каз\img033 — копия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88" y="2420888"/>
            <a:ext cx="3516313" cy="360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21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3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322077" y="-1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«История казачьей славы»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93985" y="6381328"/>
            <a:ext cx="6768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070C0"/>
                </a:solidFill>
              </a:rPr>
              <a:t>                                                                </a:t>
            </a:r>
          </a:p>
          <a:p>
            <a:pPr algn="ctr"/>
            <a:r>
              <a:rPr lang="ru-RU" sz="1400" b="1" i="1" dirty="0">
                <a:solidFill>
                  <a:srgbClr val="0070C0"/>
                </a:solidFill>
              </a:rPr>
              <a:t> </a:t>
            </a:r>
            <a:r>
              <a:rPr lang="ru-RU" sz="1400" b="1" i="1" dirty="0" smtClean="0">
                <a:solidFill>
                  <a:srgbClr val="0070C0"/>
                </a:solidFill>
              </a:rPr>
              <a:t>                                                                                                     </a:t>
            </a:r>
          </a:p>
          <a:p>
            <a:pPr algn="ctr"/>
            <a:endParaRPr lang="ru-RU" sz="1400" b="1" i="1" dirty="0">
              <a:solidFill>
                <a:srgbClr val="0070C0"/>
              </a:solidFill>
            </a:endParaRPr>
          </a:p>
          <a:p>
            <a:pPr algn="ctr"/>
            <a:endParaRPr lang="ru-RU" sz="1400" b="1" i="1" dirty="0" smtClean="0">
              <a:solidFill>
                <a:srgbClr val="0070C0"/>
              </a:solidFill>
            </a:endParaRPr>
          </a:p>
          <a:p>
            <a:pPr algn="ctr"/>
            <a:endParaRPr lang="ru-RU" b="1" i="1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ru-RU" b="1" i="1" dirty="0" smtClean="0">
                <a:solidFill>
                  <a:schemeClr val="bg1">
                    <a:lumMod val="65000"/>
                  </a:schemeClr>
                </a:solidFill>
              </a:rPr>
              <a:t>8</a:t>
            </a:r>
            <a:endParaRPr lang="ru-RU" b="1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ru-RU" sz="1400" b="1" i="1" dirty="0" smtClean="0">
              <a:solidFill>
                <a:srgbClr val="0070C0"/>
              </a:solidFill>
            </a:endParaRPr>
          </a:p>
          <a:p>
            <a:pPr algn="ctr"/>
            <a:endParaRPr lang="ru-RU" sz="1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476672"/>
            <a:ext cx="7344816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1" dirty="0" smtClean="0"/>
              <a:t>	1932-1933 </a:t>
            </a:r>
            <a:r>
              <a:rPr lang="ru-RU" sz="1400" b="1" i="1" dirty="0"/>
              <a:t>годы - страница истории, стоившая жизней почти всего населения станицы Старощербиновской</a:t>
            </a:r>
            <a:r>
              <a:rPr lang="ru-RU" sz="1400" b="1" i="1" dirty="0" smtClean="0"/>
              <a:t>. Представить </a:t>
            </a:r>
            <a:r>
              <a:rPr lang="ru-RU" sz="1400" b="1" i="1" dirty="0"/>
              <a:t>себе все бедствия политических репрессий чрезвычайно трудно. </a:t>
            </a:r>
            <a:r>
              <a:rPr lang="ru-RU" sz="1400" b="1" i="1" dirty="0" smtClean="0"/>
              <a:t>Воспоминания </a:t>
            </a:r>
            <a:r>
              <a:rPr lang="ru-RU" sz="1400" b="1" i="1" dirty="0"/>
              <a:t>очевидцев и рассказы жителей Щербиновского района о своих семьях, переживших голодомор, </a:t>
            </a:r>
            <a:r>
              <a:rPr lang="ru-RU" sz="1400" b="1" i="1" dirty="0" smtClean="0"/>
              <a:t>позволяют нам объективно </a:t>
            </a:r>
            <a:r>
              <a:rPr lang="ru-RU" sz="1400" b="1" i="1" dirty="0"/>
              <a:t>воспринять историческое </a:t>
            </a:r>
            <a:r>
              <a:rPr lang="ru-RU" sz="1400" b="1" i="1" dirty="0" smtClean="0"/>
              <a:t>прошлое</a:t>
            </a:r>
          </a:p>
          <a:p>
            <a:endParaRPr lang="ru-RU" sz="1200" dirty="0" smtClean="0"/>
          </a:p>
          <a:p>
            <a:pPr algn="just"/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         Воспоминания жителя ст. Старощербиновской </a:t>
            </a:r>
            <a:r>
              <a:rPr lang="ru-RU" sz="1400" b="1" dirty="0" err="1" smtClean="0">
                <a:solidFill>
                  <a:srgbClr val="FF0000"/>
                </a:solidFill>
              </a:rPr>
              <a:t>Крицкого</a:t>
            </a:r>
            <a:r>
              <a:rPr lang="ru-RU" sz="1400" b="1" dirty="0" smtClean="0">
                <a:solidFill>
                  <a:srgbClr val="FF0000"/>
                </a:solidFill>
              </a:rPr>
              <a:t> В.Ф., </a:t>
            </a:r>
            <a:r>
              <a:rPr lang="ru-RU" sz="1400" b="1" dirty="0">
                <a:solidFill>
                  <a:srgbClr val="FF0000"/>
                </a:solidFill>
              </a:rPr>
              <a:t>1927 года </a:t>
            </a:r>
            <a:r>
              <a:rPr lang="ru-RU" sz="1400" b="1" dirty="0" smtClean="0">
                <a:solidFill>
                  <a:srgbClr val="FF0000"/>
                </a:solidFill>
              </a:rPr>
              <a:t>рождения: </a:t>
            </a:r>
            <a:r>
              <a:rPr lang="ru-RU" sz="1400" b="1" dirty="0"/>
              <a:t> </a:t>
            </a:r>
            <a:r>
              <a:rPr lang="ru-RU" sz="1400" b="1" dirty="0" smtClean="0"/>
              <a:t>	В </a:t>
            </a:r>
            <a:r>
              <a:rPr lang="ru-RU" sz="1400" b="1" dirty="0"/>
              <a:t>1933 году в станице Старощербиновской начался голод. Представители Советской власти – коммунисты и комсомольцы изъяли все продукты в станице, закрыли торговлю. Станица была оцеплена постами, чтобы жители не могли выехать и была прекращена поставка продовольствия</a:t>
            </a:r>
            <a:r>
              <a:rPr lang="ru-RU" sz="1400" b="1" dirty="0" smtClean="0"/>
              <a:t>. </a:t>
            </a:r>
            <a:r>
              <a:rPr lang="ru-RU" sz="1400" b="1" dirty="0" err="1" smtClean="0"/>
              <a:t>Комсоды</a:t>
            </a:r>
            <a:r>
              <a:rPr lang="ru-RU" sz="1400" b="1" dirty="0" smtClean="0"/>
              <a:t> </a:t>
            </a:r>
            <a:r>
              <a:rPr lang="ru-RU" sz="1400" b="1" dirty="0"/>
              <a:t>ходили по дворам, отбирали запасы еды у населения, искали спрятанный хлеб и продовольствие. </a:t>
            </a:r>
          </a:p>
          <a:p>
            <a:pPr algn="just"/>
            <a:r>
              <a:rPr lang="ru-RU" sz="1400" b="1" dirty="0" smtClean="0"/>
              <a:t>	В </a:t>
            </a:r>
            <a:r>
              <a:rPr lang="ru-RU" sz="1400" b="1" dirty="0"/>
              <a:t>нашей семье было трое детей: я, мой брат Николай 1929 г.р. и сестра Таисия 1924 г.р. Мы все выжили, потому что у нас была корова и нам удалось ее спрятать. Наша корова тогда отелилась и у нас было молоко. Мы держали ее в доме, в зале. Окна забили железом, чтобы никто не увидел. </a:t>
            </a:r>
            <a:r>
              <a:rPr lang="ru-RU" sz="1400" b="1" dirty="0" smtClean="0"/>
              <a:t>	Отца </a:t>
            </a:r>
            <a:r>
              <a:rPr lang="ru-RU" sz="1400" b="1" dirty="0"/>
              <a:t>позвали работать в МТС, где работающим ежедневно выдавали немного еды. Тогда отец стал брать с собой по очереди меня и Николая, чтобы подкормить нас. Отец с работы приносил кусок хлеба, который мы делили на всех. Однажды я спрятал свой кусочек за икону, чтобы потом съесть, но туда залезла кошка и съела мой хлеб. </a:t>
            </a:r>
            <a:r>
              <a:rPr lang="ru-RU" sz="1400" b="1" dirty="0" smtClean="0"/>
              <a:t>Нашу </a:t>
            </a:r>
            <a:r>
              <a:rPr lang="ru-RU" sz="1400" b="1" dirty="0"/>
              <a:t>собаку украли (конечно же ее съели</a:t>
            </a:r>
            <a:r>
              <a:rPr lang="ru-RU" sz="1400" b="1" dirty="0" smtClean="0"/>
              <a:t>). Люди </a:t>
            </a:r>
            <a:r>
              <a:rPr lang="ru-RU" sz="1400" b="1" dirty="0"/>
              <a:t>были голодные. Нашу сестру Таисию чуть не съели. Какие-то люди заманивали к лесополосе, но к счастью увидели соседи и отбили ее</a:t>
            </a:r>
            <a:r>
              <a:rPr lang="ru-RU" sz="1400" b="1" dirty="0" smtClean="0"/>
              <a:t>. Станица </a:t>
            </a:r>
            <a:r>
              <a:rPr lang="ru-RU" sz="1400" b="1" dirty="0"/>
              <a:t>в то время очень заросла бурьяном, ходить было страшно. По дороге в детский садик в бурьянах прятались люди, они выходили и зазывали детей (чтобы съесть). Нам родители строго наказали ни с кем не ходить. </a:t>
            </a:r>
            <a:r>
              <a:rPr lang="ru-RU" sz="1400" b="1" dirty="0" smtClean="0"/>
              <a:t>	Помню</a:t>
            </a:r>
            <a:r>
              <a:rPr lang="ru-RU" sz="1400" b="1" dirty="0"/>
              <a:t>, как на улице лежали трупы. Однажды,  под детским садиком я видел человек </a:t>
            </a:r>
            <a:r>
              <a:rPr lang="ru-RU" sz="1400" b="1" dirty="0" smtClean="0"/>
              <a:t>                        15 лежащих </a:t>
            </a:r>
            <a:r>
              <a:rPr lang="ru-RU" sz="1400" b="1" dirty="0"/>
              <a:t>детей, они были еще живы, но уже умирали.</a:t>
            </a:r>
          </a:p>
          <a:p>
            <a:r>
              <a:rPr lang="ru-RU" sz="1400" b="1" dirty="0" smtClean="0"/>
              <a:t>	Воспоминания </a:t>
            </a:r>
            <a:r>
              <a:rPr lang="ru-RU" sz="1400" b="1" dirty="0"/>
              <a:t>эти очень тяжелые, но надо, чтобы наш потомки это знали.</a:t>
            </a:r>
          </a:p>
          <a:p>
            <a:r>
              <a:rPr lang="ru-RU" sz="1200" dirty="0"/>
              <a:t> </a:t>
            </a:r>
            <a:r>
              <a:rPr lang="ru-RU" sz="1400" dirty="0"/>
              <a:t> </a:t>
            </a:r>
            <a:r>
              <a:rPr lang="ru-RU" sz="1400" dirty="0" smtClean="0"/>
              <a:t>                                                                                          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 9                                    </a:t>
            </a:r>
            <a:r>
              <a:rPr lang="ru-RU" sz="1400" b="1" i="1" dirty="0" smtClean="0">
                <a:solidFill>
                  <a:srgbClr val="0070C0"/>
                </a:solidFill>
              </a:rPr>
              <a:t>ф</a:t>
            </a:r>
            <a:r>
              <a:rPr lang="ru-RU" sz="1400" b="1" i="1" dirty="0">
                <a:solidFill>
                  <a:srgbClr val="0070C0"/>
                </a:solidFill>
              </a:rPr>
              <a:t>. Р-107, оп. 10, д. </a:t>
            </a:r>
            <a:r>
              <a:rPr lang="ru-RU" sz="1400" b="1" i="1" dirty="0" smtClean="0">
                <a:solidFill>
                  <a:srgbClr val="0070C0"/>
                </a:solidFill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33778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6708</TotalTime>
  <Words>821</Words>
  <Application>Microsoft Office PowerPoint</Application>
  <PresentationFormat>Экран (4:3)</PresentationFormat>
  <Paragraphs>419</Paragraphs>
  <Slides>19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Гарнышева Мария</dc:creator>
  <cp:lastModifiedBy>Лариса</cp:lastModifiedBy>
  <cp:revision>635</cp:revision>
  <cp:lastPrinted>2020-11-06T10:45:08Z</cp:lastPrinted>
  <dcterms:created xsi:type="dcterms:W3CDTF">2020-03-16T10:20:44Z</dcterms:created>
  <dcterms:modified xsi:type="dcterms:W3CDTF">2025-05-19T10:42:31Z</dcterms:modified>
</cp:coreProperties>
</file>